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8" r:id="rId5"/>
    <p:sldId id="289" r:id="rId6"/>
    <p:sldId id="291" r:id="rId7"/>
    <p:sldId id="259" r:id="rId8"/>
    <p:sldId id="265" r:id="rId9"/>
    <p:sldId id="266" r:id="rId10"/>
    <p:sldId id="290" r:id="rId11"/>
    <p:sldId id="258" r:id="rId12"/>
    <p:sldId id="261" r:id="rId13"/>
    <p:sldId id="271" r:id="rId14"/>
    <p:sldId id="280" r:id="rId15"/>
    <p:sldId id="281" r:id="rId16"/>
    <p:sldId id="269" r:id="rId17"/>
    <p:sldId id="270" r:id="rId18"/>
    <p:sldId id="272" r:id="rId19"/>
    <p:sldId id="273" r:id="rId20"/>
    <p:sldId id="274" r:id="rId21"/>
    <p:sldId id="275" r:id="rId22"/>
    <p:sldId id="293" r:id="rId23"/>
    <p:sldId id="292" r:id="rId24"/>
    <p:sldId id="262" r:id="rId25"/>
    <p:sldId id="297" r:id="rId26"/>
    <p:sldId id="276" r:id="rId27"/>
    <p:sldId id="278" r:id="rId28"/>
    <p:sldId id="279" r:id="rId29"/>
    <p:sldId id="298" r:id="rId30"/>
    <p:sldId id="299" r:id="rId31"/>
    <p:sldId id="277" r:id="rId32"/>
    <p:sldId id="296" r:id="rId33"/>
    <p:sldId id="300" r:id="rId34"/>
    <p:sldId id="282" r:id="rId35"/>
    <p:sldId id="263" r:id="rId36"/>
    <p:sldId id="283" r:id="rId37"/>
    <p:sldId id="285" r:id="rId38"/>
    <p:sldId id="284" r:id="rId39"/>
    <p:sldId id="286" r:id="rId40"/>
    <p:sldId id="295" r:id="rId41"/>
    <p:sldId id="294" r:id="rId42"/>
    <p:sldId id="287" r:id="rId43"/>
    <p:sldId id="288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530D3F3-1F48-4187-AA14-576ECDAAD79E}">
          <p14:sldIdLst>
            <p14:sldId id="256"/>
            <p14:sldId id="267"/>
            <p14:sldId id="257"/>
            <p14:sldId id="268"/>
            <p14:sldId id="289"/>
            <p14:sldId id="291"/>
            <p14:sldId id="259"/>
            <p14:sldId id="265"/>
            <p14:sldId id="266"/>
            <p14:sldId id="290"/>
            <p14:sldId id="258"/>
            <p14:sldId id="261"/>
            <p14:sldId id="271"/>
            <p14:sldId id="280"/>
            <p14:sldId id="281"/>
            <p14:sldId id="269"/>
            <p14:sldId id="270"/>
            <p14:sldId id="272"/>
            <p14:sldId id="273"/>
            <p14:sldId id="274"/>
            <p14:sldId id="275"/>
            <p14:sldId id="293"/>
            <p14:sldId id="292"/>
            <p14:sldId id="262"/>
            <p14:sldId id="297"/>
            <p14:sldId id="276"/>
            <p14:sldId id="278"/>
            <p14:sldId id="279"/>
            <p14:sldId id="298"/>
            <p14:sldId id="299"/>
            <p14:sldId id="277"/>
            <p14:sldId id="296"/>
            <p14:sldId id="300"/>
            <p14:sldId id="282"/>
            <p14:sldId id="263"/>
            <p14:sldId id="283"/>
            <p14:sldId id="285"/>
            <p14:sldId id="284"/>
            <p14:sldId id="286"/>
            <p14:sldId id="295"/>
            <p14:sldId id="294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F33"/>
    <a:srgbClr val="FF66FF"/>
    <a:srgbClr val="FF7C80"/>
    <a:srgbClr val="00F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/>
              <a:t>1</a:t>
            </a:r>
            <a:r>
              <a:rPr lang="ko-KR" altLang="en-US" dirty="0" smtClean="0"/>
              <a:t>위</a:t>
            </a:r>
            <a:r>
              <a:rPr lang="en-US" altLang="ko-KR" dirty="0" smtClean="0"/>
              <a:t>-50</a:t>
            </a:r>
            <a:r>
              <a:rPr lang="ko-KR" altLang="en-US" dirty="0" smtClean="0"/>
              <a:t>위 선호 </a:t>
            </a:r>
            <a:r>
              <a:rPr lang="ko-KR" altLang="en-US" dirty="0"/>
              <a:t>장르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선호 장르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792-4AA8-9B5F-BB4F3191F21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792-4AA8-9B5F-BB4F3191F21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792-4AA8-9B5F-BB4F3191F21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792-4AA8-9B5F-BB4F3191F21D}"/>
              </c:ext>
            </c:extLst>
          </c:dPt>
          <c:dPt>
            <c:idx val="4"/>
            <c:bubble3D val="0"/>
            <c:spPr>
              <a:solidFill>
                <a:srgbClr val="FF66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792-4AA8-9B5F-BB4F3191F21D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792-4AA8-9B5F-BB4F3191F21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Sheet1!$A$2:$A$7</c:f>
              <c:strCache>
                <c:ptCount val="6"/>
                <c:pt idx="0">
                  <c:v>R&amp;B/Soul</c:v>
                </c:pt>
                <c:pt idx="1">
                  <c:v>댄스</c:v>
                </c:pt>
                <c:pt idx="2">
                  <c:v>랩/힙합</c:v>
                </c:pt>
                <c:pt idx="3">
                  <c:v>록/메탈</c:v>
                </c:pt>
                <c:pt idx="4">
                  <c:v>발라드</c:v>
                </c:pt>
                <c:pt idx="5">
                  <c:v>포크/블루스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0.06</c:v>
                </c:pt>
                <c:pt idx="1">
                  <c:v>0.27</c:v>
                </c:pt>
                <c:pt idx="2">
                  <c:v>0.15</c:v>
                </c:pt>
                <c:pt idx="3">
                  <c:v>0.09</c:v>
                </c:pt>
                <c:pt idx="4">
                  <c:v>0.4</c:v>
                </c:pt>
                <c:pt idx="5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1D-4A9B-B4C4-EA469EBAC19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1위-10위 선호 장르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792-4AA8-9B5F-BB4F3191F21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792-4AA8-9B5F-BB4F3191F21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792-4AA8-9B5F-BB4F3191F21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792-4AA8-9B5F-BB4F3191F21D}"/>
              </c:ext>
            </c:extLst>
          </c:dPt>
          <c:dPt>
            <c:idx val="4"/>
            <c:bubble3D val="0"/>
            <c:spPr>
              <a:solidFill>
                <a:srgbClr val="FF66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792-4AA8-9B5F-BB4F3191F21D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792-4AA8-9B5F-BB4F3191F21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Sheet1!$A$2:$A$7</c:f>
              <c:strCache>
                <c:ptCount val="6"/>
                <c:pt idx="0">
                  <c:v>R&amp;B/Soul</c:v>
                </c:pt>
                <c:pt idx="1">
                  <c:v>댄스</c:v>
                </c:pt>
                <c:pt idx="2">
                  <c:v>랩/힙합</c:v>
                </c:pt>
                <c:pt idx="3">
                  <c:v>록/메탈</c:v>
                </c:pt>
                <c:pt idx="4">
                  <c:v>발라드</c:v>
                </c:pt>
                <c:pt idx="5">
                  <c:v>포크/블루스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8.3299999999999999E-2</c:v>
                </c:pt>
                <c:pt idx="1">
                  <c:v>0.5</c:v>
                </c:pt>
                <c:pt idx="2">
                  <c:v>8.3299999999999999E-2</c:v>
                </c:pt>
                <c:pt idx="3">
                  <c:v>0.05</c:v>
                </c:pt>
                <c:pt idx="4">
                  <c:v>0.2666</c:v>
                </c:pt>
                <c:pt idx="5">
                  <c:v>1.66E-2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1D-4A9B-B4C4-EA469EBAC19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발매 연도별 곡 비중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2008</c:v>
                </c:pt>
                <c:pt idx="4">
                  <c:v>2011</c:v>
                </c:pt>
                <c:pt idx="5">
                  <c:v>2012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6</c:v>
                </c:pt>
                <c:pt idx="6">
                  <c:v>2</c:v>
                </c:pt>
                <c:pt idx="7">
                  <c:v>10</c:v>
                </c:pt>
                <c:pt idx="8">
                  <c:v>7</c:v>
                </c:pt>
                <c:pt idx="9">
                  <c:v>45</c:v>
                </c:pt>
                <c:pt idx="10">
                  <c:v>140</c:v>
                </c:pt>
                <c:pt idx="11">
                  <c:v>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F3-4543-976B-0F02717DF54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31365744"/>
        <c:axId val="2131367408"/>
      </c:lineChart>
      <c:catAx>
        <c:axId val="213136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367408"/>
        <c:crosses val="autoZero"/>
        <c:auto val="1"/>
        <c:lblAlgn val="ctr"/>
        <c:lblOffset val="100"/>
        <c:noMultiLvlLbl val="0"/>
      </c:catAx>
      <c:valAx>
        <c:axId val="21313674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136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solidFill>
      <a:schemeClr val="bg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smtClean="0"/>
              <a:t>월간 장르 비중</a:t>
            </a:r>
            <a:endParaRPr lang="ko-KR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랩/힙합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</c:v>
                </c:pt>
                <c:pt idx="1">
                  <c:v>7</c:v>
                </c:pt>
                <c:pt idx="2">
                  <c:v>6</c:v>
                </c:pt>
                <c:pt idx="3">
                  <c:v>6</c:v>
                </c:pt>
                <c:pt idx="4">
                  <c:v>7</c:v>
                </c:pt>
                <c:pt idx="5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E9-4F9E-B7D4-95A84D865DE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발라드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18</c:v>
                </c:pt>
                <c:pt idx="1">
                  <c:v>23</c:v>
                </c:pt>
                <c:pt idx="2">
                  <c:v>22</c:v>
                </c:pt>
                <c:pt idx="3">
                  <c:v>23</c:v>
                </c:pt>
                <c:pt idx="4">
                  <c:v>19</c:v>
                </c:pt>
                <c:pt idx="5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7E9-4F9E-B7D4-95A84D865DE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댄스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13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15</c:v>
                </c:pt>
                <c:pt idx="5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7E9-4F9E-B7D4-95A84D865DE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포크/블루스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7E9-4F9E-B7D4-95A84D865DE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록/메탈</c:v>
                </c:pt>
              </c:strCache>
            </c:strRef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star"/>
            <c:size val="6"/>
            <c:spPr>
              <a:noFill/>
              <a:ln w="9525">
                <a:solidFill>
                  <a:schemeClr val="accent5"/>
                </a:solidFill>
                <a:round/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Sheet1!$F$2:$F$7</c:f>
              <c:numCache>
                <c:formatCode>General</c:formatCode>
                <c:ptCount val="6"/>
                <c:pt idx="0">
                  <c:v>4</c:v>
                </c:pt>
                <c:pt idx="1">
                  <c:v>5</c:v>
                </c:pt>
                <c:pt idx="2">
                  <c:v>5</c:v>
                </c:pt>
                <c:pt idx="3">
                  <c:v>4</c:v>
                </c:pt>
                <c:pt idx="4">
                  <c:v>4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7E9-4F9E-B7D4-95A84D865DE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R&amp;B/Soul</c:v>
                </c:pt>
              </c:strCache>
            </c:strRef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>
                <a:solidFill>
                  <a:schemeClr val="accent6"/>
                </a:solidFill>
                <a:round/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Sheet1!$G$2:$G$7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7E9-4F9E-B7D4-95A84D865D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3195728"/>
        <c:axId val="2133198224"/>
      </c:lineChart>
      <c:catAx>
        <c:axId val="2133195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3198224"/>
        <c:crosses val="autoZero"/>
        <c:auto val="1"/>
        <c:lblAlgn val="ctr"/>
        <c:lblOffset val="100"/>
        <c:noMultiLvlLbl val="0"/>
      </c:catAx>
      <c:valAx>
        <c:axId val="21331982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3195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772D-BE49-4D41-8FD6-63A54862DCB7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7863-F4B3-406E-9CA4-0EB5A1EAE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82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772D-BE49-4D41-8FD6-63A54862DCB7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7863-F4B3-406E-9CA4-0EB5A1EAE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7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772D-BE49-4D41-8FD6-63A54862DCB7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7863-F4B3-406E-9CA4-0EB5A1EAE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18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772D-BE49-4D41-8FD6-63A54862DCB7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7863-F4B3-406E-9CA4-0EB5A1EAE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26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772D-BE49-4D41-8FD6-63A54862DCB7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7863-F4B3-406E-9CA4-0EB5A1EAE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735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772D-BE49-4D41-8FD6-63A54862DCB7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7863-F4B3-406E-9CA4-0EB5A1EAE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375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772D-BE49-4D41-8FD6-63A54862DCB7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7863-F4B3-406E-9CA4-0EB5A1EAE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97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772D-BE49-4D41-8FD6-63A54862DCB7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7863-F4B3-406E-9CA4-0EB5A1EAE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124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772D-BE49-4D41-8FD6-63A54862DCB7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7863-F4B3-406E-9CA4-0EB5A1EAE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401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772D-BE49-4D41-8FD6-63A54862DCB7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7863-F4B3-406E-9CA4-0EB5A1EAE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0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772D-BE49-4D41-8FD6-63A54862DCB7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7863-F4B3-406E-9CA4-0EB5A1EAE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4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C772D-BE49-4D41-8FD6-63A54862DCB7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A7863-F4B3-406E-9CA4-0EB5A1EAE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12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D-academy/Uigkwag-Le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9.jpg"/><Relationship Id="rId7" Type="http://schemas.openxmlformats.org/officeDocument/2006/relationships/image" Target="../media/image42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ani.co.kr/arti/culture/music/708479.html" TargetMode="Externa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435629"/>
            <a:ext cx="12192000" cy="44223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3973243"/>
            <a:ext cx="9144000" cy="99255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멜론 차트 분석</a:t>
            </a:r>
            <a:endParaRPr lang="ko-KR" altLang="en-US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12900" y="5402648"/>
            <a:ext cx="9144000" cy="1655762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LEE EUI GWANG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289" y1="38601" x2="51289" y2="38601"/>
                        <a14:foregroundMark x1="30412" y1="68394" x2="30412" y2="68394"/>
                        <a14:foregroundMark x1="45876" y1="69948" x2="45876" y2="69948"/>
                        <a14:foregroundMark x1="52835" y1="68135" x2="52835" y2="68135"/>
                        <a14:foregroundMark x1="63402" y1="66321" x2="63402" y2="66321"/>
                        <a14:foregroundMark x1="66237" y1="61917" x2="66237" y2="61917"/>
                        <a14:foregroundMark x1="74742" y1="66839" x2="74742" y2="6683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96" y="-58737"/>
            <a:ext cx="4654808" cy="463081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787900" y="5181600"/>
            <a:ext cx="2794000" cy="76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76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01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웹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err="1" smtClean="0"/>
              <a:t>크롤링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184775" y="6311900"/>
            <a:ext cx="182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/>
              <a:t>GIT </a:t>
            </a:r>
            <a:r>
              <a:rPr lang="ko-KR" altLang="en-US" sz="2000" b="1" dirty="0" smtClean="0"/>
              <a:t>허브 링크</a:t>
            </a:r>
            <a:endParaRPr lang="ko-KR" altLang="en-US" sz="2000" b="1" dirty="0"/>
          </a:p>
        </p:txBody>
      </p:sp>
      <p:sp>
        <p:nvSpPr>
          <p:cNvPr id="10" name="직사각형 9"/>
          <p:cNvSpPr/>
          <p:nvPr/>
        </p:nvSpPr>
        <p:spPr>
          <a:xfrm>
            <a:off x="4457700" y="6123820"/>
            <a:ext cx="32766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32000" y="3245376"/>
            <a:ext cx="81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hlinkClick r:id="rId2"/>
              </a:rPr>
              <a:t>https://github.com/SD-academy/Uigkwag-Lee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9740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28702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78" l="0" r="100000">
                        <a14:foregroundMark x1="83111" y1="64889" x2="83111" y2="64889"/>
                        <a14:foregroundMark x1="85333" y1="57333" x2="71556" y2="68000"/>
                        <a14:foregroundMark x1="82667" y1="49333" x2="82667" y2="49333"/>
                        <a14:foregroundMark x1="82667" y1="47556" x2="82667" y2="47556"/>
                        <a14:foregroundMark x1="90222" y1="44000" x2="90222" y2="44000"/>
                        <a14:foregroundMark x1="84889" y1="44889" x2="88000" y2="26667"/>
                        <a14:foregroundMark x1="88444" y1="58222" x2="75111" y2="67111"/>
                        <a14:foregroundMark x1="69778" y1="61333" x2="52444" y2="57778"/>
                        <a14:foregroundMark x1="96444" y1="49778" x2="90222" y2="39556"/>
                        <a14:foregroundMark x1="56000" y1="54667" x2="51111" y2="28889"/>
                        <a14:foregroundMark x1="91111" y1="60000" x2="68444" y2="72889"/>
                        <a14:foregroundMark x1="69333" y1="29778" x2="69333" y2="29778"/>
                        <a14:foregroundMark x1="70667" y1="36000" x2="70667" y2="36000"/>
                        <a14:foregroundMark x1="70222" y1="41333" x2="35111" y2="47111"/>
                        <a14:foregroundMark x1="35111" y1="64889" x2="38667" y2="33778"/>
                        <a14:foregroundMark x1="67111" y1="60889" x2="61333" y2="36000"/>
                        <a14:foregroundMark x1="74222" y1="62667" x2="85778" y2="48000"/>
                        <a14:foregroundMark x1="67556" y1="42667" x2="58667" y2="29333"/>
                        <a14:foregroundMark x1="60000" y1="34667" x2="36444" y2="33333"/>
                        <a14:foregroundMark x1="15111" y1="47556" x2="17778" y2="25333"/>
                        <a14:foregroundMark x1="11111" y1="47111" x2="15556" y2="33778"/>
                        <a14:foregroundMark x1="9778" y1="41333" x2="12000" y2="32000"/>
                      </a14:backgroundRemoval>
                    </a14:imgEffect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50" y="69850"/>
            <a:ext cx="6718300" cy="6718300"/>
          </a:xfrm>
        </p:spPr>
      </p:pic>
      <p:sp>
        <p:nvSpPr>
          <p:cNvPr id="6" name="TextBox 5"/>
          <p:cNvSpPr txBox="1"/>
          <p:nvPr/>
        </p:nvSpPr>
        <p:spPr>
          <a:xfrm>
            <a:off x="368300" y="612407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02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데이터 </a:t>
            </a:r>
            <a:r>
              <a:rPr lang="en-US" altLang="ko-KR" sz="4800" b="1" u="sng" dirty="0" smtClean="0"/>
              <a:t>EDA</a:t>
            </a:r>
            <a:endParaRPr lang="ko-KR" altLang="en-US" sz="4800" b="1" u="sng" dirty="0"/>
          </a:p>
        </p:txBody>
      </p:sp>
    </p:spTree>
    <p:extLst>
      <p:ext uri="{BB962C8B-B14F-4D97-AF65-F5344CB8AC3E}">
        <p14:creationId xmlns:p14="http://schemas.microsoft.com/office/powerpoint/2010/main" val="361485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3777802"/>
              </p:ext>
            </p:extLst>
          </p:nvPr>
        </p:nvGraphicFramePr>
        <p:xfrm>
          <a:off x="-2203450" y="1875631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02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데이터 </a:t>
            </a:r>
            <a:r>
              <a:rPr lang="en-US" altLang="ko-KR" sz="4800" b="1" u="sng" dirty="0" smtClean="0"/>
              <a:t>EDA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97600" y="2997200"/>
            <a:ext cx="4927600" cy="1765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8901" y="3198167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대중</a:t>
            </a:r>
            <a:r>
              <a:rPr lang="ko-KR" altLang="en-US" sz="2400" b="1" dirty="0"/>
              <a:t>들</a:t>
            </a:r>
            <a:r>
              <a:rPr lang="ko-KR" altLang="en-US" sz="2400" b="1" dirty="0" smtClean="0"/>
              <a:t>이 가장 선호하는 장르</a:t>
            </a:r>
            <a:endParaRPr lang="en-US" altLang="ko-KR" sz="24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035152" y="3829049"/>
            <a:ext cx="4007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66FF"/>
                </a:solidFill>
              </a:rPr>
              <a:t>발라드 </a:t>
            </a:r>
            <a:r>
              <a:rPr lang="en-US" altLang="ko-KR" sz="4000" b="1" dirty="0" smtClean="0">
                <a:solidFill>
                  <a:srgbClr val="FF66FF"/>
                </a:solidFill>
              </a:rPr>
              <a:t>(40%)</a:t>
            </a:r>
            <a:endParaRPr lang="ko-KR" altLang="en-US" sz="4000" b="1" dirty="0">
              <a:solidFill>
                <a:srgbClr val="FF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9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7208386"/>
              </p:ext>
            </p:extLst>
          </p:nvPr>
        </p:nvGraphicFramePr>
        <p:xfrm>
          <a:off x="-2203450" y="1875631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02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데이터 </a:t>
            </a:r>
            <a:r>
              <a:rPr lang="en-US" altLang="ko-KR" sz="4800" b="1" u="sng" dirty="0" smtClean="0"/>
              <a:t>EDA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97600" y="2997200"/>
            <a:ext cx="4927600" cy="1765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8901" y="3198167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대중</a:t>
            </a:r>
            <a:r>
              <a:rPr lang="ko-KR" altLang="en-US" sz="2400" b="1" dirty="0"/>
              <a:t>들</a:t>
            </a:r>
            <a:r>
              <a:rPr lang="ko-KR" altLang="en-US" sz="2400" b="1" dirty="0" smtClean="0"/>
              <a:t>이 가장 선호하는 장르</a:t>
            </a:r>
            <a:endParaRPr lang="en-US" altLang="ko-KR" sz="24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238675" y="3857223"/>
            <a:ext cx="2845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57F33"/>
                </a:solidFill>
              </a:rPr>
              <a:t>댄스 </a:t>
            </a:r>
            <a:r>
              <a:rPr lang="en-US" altLang="ko-KR" sz="4000" b="1" dirty="0" smtClean="0">
                <a:solidFill>
                  <a:srgbClr val="F57F33"/>
                </a:solidFill>
              </a:rPr>
              <a:t>(50%)</a:t>
            </a:r>
            <a:endParaRPr lang="ko-KR" altLang="en-US" sz="4000" b="1" dirty="0">
              <a:solidFill>
                <a:srgbClr val="F57F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7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/>
          </p:nvPr>
        </p:nvGraphicFramePr>
        <p:xfrm>
          <a:off x="-2203450" y="1875631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02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데이터 </a:t>
            </a:r>
            <a:r>
              <a:rPr lang="en-US" altLang="ko-KR" sz="4800" b="1" u="sng" dirty="0" smtClean="0"/>
              <a:t>EDA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2649934354"/>
              </p:ext>
            </p:extLst>
          </p:nvPr>
        </p:nvGraphicFramePr>
        <p:xfrm>
          <a:off x="536121" y="2077581"/>
          <a:ext cx="5036457" cy="3467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직사각형 9"/>
          <p:cNvSpPr/>
          <p:nvPr/>
        </p:nvSpPr>
        <p:spPr>
          <a:xfrm>
            <a:off x="6734628" y="2928783"/>
            <a:ext cx="4927600" cy="1765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711482" y="3198167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/>
              <a:t>발매 연도별 곡 비중</a:t>
            </a:r>
            <a:endParaRPr lang="en-US" altLang="ko-KR" sz="24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042586" y="3823014"/>
            <a:ext cx="4323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7C80"/>
                </a:solidFill>
              </a:rPr>
              <a:t>2019-2021</a:t>
            </a:r>
            <a:r>
              <a:rPr lang="ko-KR" altLang="en-US" sz="4000" b="1" dirty="0" smtClean="0">
                <a:solidFill>
                  <a:srgbClr val="FF7C80"/>
                </a:solidFill>
              </a:rPr>
              <a:t> </a:t>
            </a:r>
            <a:r>
              <a:rPr lang="en-US" altLang="ko-KR" sz="4000" b="1" dirty="0" smtClean="0">
                <a:solidFill>
                  <a:srgbClr val="FF7C80"/>
                </a:solidFill>
              </a:rPr>
              <a:t>(86%)</a:t>
            </a:r>
            <a:endParaRPr lang="ko-KR" altLang="en-US" sz="4000" b="1" dirty="0">
              <a:solidFill>
                <a:srgbClr val="FF7C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6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180998"/>
              </p:ext>
            </p:extLst>
          </p:nvPr>
        </p:nvGraphicFramePr>
        <p:xfrm>
          <a:off x="-2203450" y="1875631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02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데이터 </a:t>
            </a:r>
            <a:r>
              <a:rPr lang="en-US" altLang="ko-KR" sz="4800" b="1" u="sng" dirty="0" smtClean="0"/>
              <a:t>EDA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816194" y="6080819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월간 장르 비중</a:t>
            </a:r>
            <a:endParaRPr lang="en-US" altLang="ko-KR" sz="2400" b="1" dirty="0" smtClean="0"/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2019211803"/>
              </p:ext>
            </p:extLst>
          </p:nvPr>
        </p:nvGraphicFramePr>
        <p:xfrm>
          <a:off x="2358493" y="1561608"/>
          <a:ext cx="7164736" cy="4196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070004" y="5946792"/>
            <a:ext cx="174171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83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02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데이터 </a:t>
            </a:r>
            <a:r>
              <a:rPr lang="en-US" altLang="ko-KR" sz="4800" b="1" u="sng" dirty="0" smtClean="0"/>
              <a:t>EDA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638299"/>
            <a:ext cx="6026150" cy="44481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823075" y="2979737"/>
            <a:ext cx="4927600" cy="1765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86517" y="3198167"/>
            <a:ext cx="4000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순위권에</a:t>
            </a:r>
            <a:r>
              <a:rPr lang="ko-KR" altLang="en-US" sz="2400" b="1" dirty="0" smtClean="0"/>
              <a:t> 가장 많이 든 가수 </a:t>
            </a:r>
            <a:endParaRPr lang="en-US" altLang="ko-KR" sz="24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613325" y="3848491"/>
            <a:ext cx="3347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1">
                    <a:lumMod val="75000"/>
                  </a:schemeClr>
                </a:solidFill>
              </a:rPr>
              <a:t>아이유 </a:t>
            </a:r>
            <a:r>
              <a:rPr lang="en-US" altLang="ko-KR" sz="4000" b="1" dirty="0" smtClean="0">
                <a:solidFill>
                  <a:schemeClr val="accent1">
                    <a:lumMod val="75000"/>
                  </a:schemeClr>
                </a:solidFill>
              </a:rPr>
              <a:t>(14%)</a:t>
            </a:r>
            <a:endParaRPr lang="ko-KR" alt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0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02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데이터 </a:t>
            </a:r>
            <a:r>
              <a:rPr lang="en-US" altLang="ko-KR" sz="4800" b="1" u="sng" dirty="0" smtClean="0"/>
              <a:t>EDA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2" y="1638299"/>
            <a:ext cx="4448176" cy="44481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823075" y="2979737"/>
            <a:ext cx="4927600" cy="1765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59632" y="3198167"/>
            <a:ext cx="3254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가장 많이 사용된 명사</a:t>
            </a:r>
            <a:endParaRPr lang="en-US" altLang="ko-KR" sz="24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662750" y="3848491"/>
            <a:ext cx="3251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1">
                    <a:lumMod val="75000"/>
                  </a:schemeClr>
                </a:solidFill>
              </a:rPr>
              <a:t>사랑 </a:t>
            </a:r>
            <a:r>
              <a:rPr lang="en-US" altLang="ko-KR" sz="4000" b="1" dirty="0" smtClean="0">
                <a:solidFill>
                  <a:schemeClr val="accent1">
                    <a:lumMod val="75000"/>
                  </a:schemeClr>
                </a:solidFill>
              </a:rPr>
              <a:t>(16.3%)</a:t>
            </a:r>
            <a:endParaRPr lang="ko-KR" alt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18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02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데이터 </a:t>
            </a:r>
            <a:r>
              <a:rPr lang="en-US" altLang="ko-KR" sz="4800" b="1" u="sng" dirty="0" smtClean="0"/>
              <a:t>EDA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1446550"/>
            <a:ext cx="2222500" cy="508513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96000" y="4432300"/>
            <a:ext cx="40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07175" y="3966258"/>
            <a:ext cx="314325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040312" y="4432300"/>
            <a:ext cx="627697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atin typeface="+mn-ea"/>
              </a:rPr>
              <a:t>300 </a:t>
            </a:r>
            <a:r>
              <a:rPr lang="ko-KR" altLang="en-US" sz="2500" b="1" dirty="0" smtClean="0">
                <a:latin typeface="+mn-ea"/>
              </a:rPr>
              <a:t>개의 노래 중</a:t>
            </a:r>
            <a:endParaRPr lang="en-US" altLang="ko-KR" sz="2500" b="1" dirty="0" smtClean="0">
              <a:latin typeface="+mn-ea"/>
            </a:endParaRPr>
          </a:p>
          <a:p>
            <a:endParaRPr lang="en-US" altLang="ko-KR" sz="2500" b="1" dirty="0" smtClean="0">
              <a:latin typeface="+mn-ea"/>
            </a:endParaRPr>
          </a:p>
          <a:p>
            <a:r>
              <a:rPr lang="en-US" altLang="ko-KR" sz="2500" b="1" dirty="0" smtClean="0">
                <a:latin typeface="+mn-ea"/>
              </a:rPr>
              <a:t>49 </a:t>
            </a:r>
            <a:r>
              <a:rPr lang="ko-KR" altLang="en-US" sz="2500" b="1" dirty="0" smtClean="0">
                <a:latin typeface="+mn-ea"/>
              </a:rPr>
              <a:t>개의 노래 안에 </a:t>
            </a:r>
            <a:r>
              <a:rPr lang="en-US" altLang="ko-KR" sz="2500" b="1" dirty="0" smtClean="0">
                <a:latin typeface="+mn-ea"/>
              </a:rPr>
              <a:t>‘</a:t>
            </a:r>
            <a:r>
              <a:rPr lang="ko-KR" altLang="en-US" sz="2500" b="1" dirty="0" smtClean="0">
                <a:latin typeface="+mn-ea"/>
              </a:rPr>
              <a:t>사랑</a:t>
            </a:r>
            <a:r>
              <a:rPr lang="en-US" altLang="ko-KR" sz="2500" b="1" dirty="0" smtClean="0">
                <a:latin typeface="+mn-ea"/>
              </a:rPr>
              <a:t>’ </a:t>
            </a:r>
            <a:r>
              <a:rPr lang="ko-KR" altLang="en-US" sz="2500" b="1" dirty="0" smtClean="0">
                <a:latin typeface="+mn-ea"/>
              </a:rPr>
              <a:t>이라는 단어 포함</a:t>
            </a:r>
            <a:endParaRPr lang="ko-KR" altLang="en-US" sz="2500" b="1" dirty="0"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940425" y="1446550"/>
            <a:ext cx="4476750" cy="2330681"/>
            <a:chOff x="5940425" y="1446550"/>
            <a:chExt cx="4476750" cy="2330681"/>
          </a:xfrm>
        </p:grpSpPr>
        <p:grpSp>
          <p:nvGrpSpPr>
            <p:cNvPr id="8" name="그룹 7"/>
            <p:cNvGrpSpPr/>
            <p:nvPr/>
          </p:nvGrpSpPr>
          <p:grpSpPr>
            <a:xfrm>
              <a:off x="5940425" y="1446550"/>
              <a:ext cx="4476750" cy="2330681"/>
              <a:chOff x="5006975" y="1446548"/>
              <a:chExt cx="4476750" cy="2330681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4" r="61110"/>
              <a:stretch/>
            </p:blipFill>
            <p:spPr>
              <a:xfrm>
                <a:off x="5006975" y="1446550"/>
                <a:ext cx="1492250" cy="2330679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4" r="61110"/>
              <a:stretch/>
            </p:blipFill>
            <p:spPr>
              <a:xfrm>
                <a:off x="5753100" y="1446550"/>
                <a:ext cx="1492250" cy="2330679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4" r="61110"/>
              <a:stretch/>
            </p:blipFill>
            <p:spPr>
              <a:xfrm>
                <a:off x="6499225" y="1446549"/>
                <a:ext cx="1492250" cy="2330679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4" r="61110"/>
              <a:stretch/>
            </p:blipFill>
            <p:spPr>
              <a:xfrm>
                <a:off x="7245350" y="1446548"/>
                <a:ext cx="1492250" cy="2330679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4" r="61110"/>
              <a:stretch/>
            </p:blipFill>
            <p:spPr>
              <a:xfrm>
                <a:off x="7991475" y="1446548"/>
                <a:ext cx="1492250" cy="2330679"/>
              </a:xfrm>
              <a:prstGeom prst="rect">
                <a:avLst/>
              </a:prstGeom>
            </p:spPr>
          </p:pic>
        </p:grp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9967" r="897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6550" y="1559931"/>
              <a:ext cx="677564" cy="37592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9967" r="897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379" y="1559931"/>
              <a:ext cx="677564" cy="375924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9967" r="897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800" y="1559931"/>
              <a:ext cx="677564" cy="375924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9967" r="897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9688" y="1559931"/>
              <a:ext cx="677564" cy="375924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9967" r="897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330" y="1580624"/>
              <a:ext cx="677564" cy="375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69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02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데이터 </a:t>
            </a:r>
            <a:r>
              <a:rPr lang="en-US" altLang="ko-KR" sz="4800" b="1" u="sng" dirty="0" smtClean="0"/>
              <a:t>EDA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096000" y="4432300"/>
            <a:ext cx="40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5" y="2448491"/>
            <a:ext cx="5092688" cy="265747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7015908" y="2166232"/>
            <a:ext cx="3683849" cy="3221992"/>
            <a:chOff x="6096000" y="1914267"/>
            <a:chExt cx="3683849" cy="3221992"/>
          </a:xfrm>
        </p:grpSpPr>
        <p:sp>
          <p:nvSpPr>
            <p:cNvPr id="8" name="TextBox 7"/>
            <p:cNvSpPr txBox="1"/>
            <p:nvPr/>
          </p:nvSpPr>
          <p:spPr>
            <a:xfrm>
              <a:off x="6096000" y="1914267"/>
              <a:ext cx="36838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/>
                <a:t>가장 많이 사용된 대명사</a:t>
              </a:r>
              <a:endParaRPr lang="en-US" altLang="ko-KR" sz="2400" b="1" dirty="0" smtClean="0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6210300" y="2375932"/>
              <a:ext cx="25908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6210300" y="3353216"/>
              <a:ext cx="3115551" cy="1008774"/>
              <a:chOff x="6210300" y="3353216"/>
              <a:chExt cx="3115551" cy="100877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210300" y="3523300"/>
                <a:ext cx="23218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rgbClr val="92D050"/>
                    </a:solidFill>
                  </a:rPr>
                  <a:t>YOU (21%)</a:t>
                </a:r>
                <a:endParaRPr lang="ko-KR" altLang="en-US" sz="3200" b="1" dirty="0">
                  <a:solidFill>
                    <a:srgbClr val="92D050"/>
                  </a:solidFill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600" b="97600" l="4313" r="95847">
                            <a14:foregroundMark x1="8946" y1="30400" x2="8946" y2="30400"/>
                            <a14:foregroundMark x1="9425" y1="38200" x2="9425" y2="38200"/>
                            <a14:foregroundMark x1="8786" y1="35200" x2="8786" y2="35200"/>
                            <a14:foregroundMark x1="11502" y1="40800" x2="11502" y2="40800"/>
                            <a14:foregroundMark x1="13259" y1="23200" x2="13259" y2="23200"/>
                            <a14:foregroundMark x1="7668" y1="44800" x2="7668" y2="44800"/>
                            <a14:foregroundMark x1="10064" y1="43800" x2="10064" y2="43800"/>
                            <a14:foregroundMark x1="10703" y1="48000" x2="10703" y2="48000"/>
                            <a14:foregroundMark x1="11502" y1="52000" x2="11502" y2="52000"/>
                            <a14:foregroundMark x1="7348" y1="51200" x2="7348" y2="51200"/>
                            <a14:foregroundMark x1="27476" y1="22600" x2="27476" y2="22600"/>
                            <a14:foregroundMark x1="24121" y1="35800" x2="24121" y2="35800"/>
                            <a14:foregroundMark x1="28115" y1="36200" x2="28115" y2="36200"/>
                            <a14:foregroundMark x1="26198" y1="37600" x2="26198" y2="37600"/>
                            <a14:foregroundMark x1="20927" y1="39200" x2="20927" y2="39200"/>
                            <a14:foregroundMark x1="20767" y1="41600" x2="20767" y2="41600"/>
                            <a14:foregroundMark x1="22684" y1="45800" x2="22684" y2="45800"/>
                            <a14:foregroundMark x1="25240" y1="45600" x2="25240" y2="45600"/>
                            <a14:foregroundMark x1="24760" y1="49800" x2="24760" y2="49800"/>
                            <a14:foregroundMark x1="36102" y1="41000" x2="36102" y2="41000"/>
                            <a14:foregroundMark x1="37540" y1="51000" x2="37540" y2="51000"/>
                            <a14:foregroundMark x1="37380" y1="48000" x2="37380" y2="48000"/>
                            <a14:foregroundMark x1="36741" y1="44000" x2="36741" y2="44000"/>
                            <a14:foregroundMark x1="38339" y1="41600" x2="38339" y2="41600"/>
                            <a14:foregroundMark x1="32588" y1="40800" x2="32588" y2="40800"/>
                            <a14:foregroundMark x1="33866" y1="49600" x2="33866" y2="49600"/>
                            <a14:foregroundMark x1="33706" y1="46400" x2="33706" y2="46400"/>
                            <a14:foregroundMark x1="32588" y1="51800" x2="32588" y2="51800"/>
                            <a14:foregroundMark x1="25879" y1="51400" x2="25879" y2="51400"/>
                            <a14:foregroundMark x1="21725" y1="52000" x2="21725" y2="52000"/>
                            <a14:foregroundMark x1="22364" y1="49800" x2="22364" y2="49800"/>
                            <a14:foregroundMark x1="47764" y1="63000" x2="47764" y2="63000"/>
                            <a14:foregroundMark x1="49201" y1="84000" x2="49201" y2="84000"/>
                            <a14:foregroundMark x1="49521" y1="87800" x2="49521" y2="87800"/>
                            <a14:foregroundMark x1="49521" y1="91000" x2="49521" y2="91000"/>
                            <a14:foregroundMark x1="45847" y1="87800" x2="45847" y2="87800"/>
                            <a14:foregroundMark x1="46006" y1="84800" x2="46006" y2="84800"/>
                            <a14:foregroundMark x1="46006" y1="90400" x2="46006" y2="90400"/>
                            <a14:foregroundMark x1="44089" y1="87200" x2="44089" y2="87200"/>
                            <a14:foregroundMark x1="44089" y1="90400" x2="44089" y2="90400"/>
                            <a14:foregroundMark x1="40895" y1="90200" x2="40895" y2="90200"/>
                            <a14:foregroundMark x1="40895" y1="87800" x2="40895" y2="87800"/>
                            <a14:foregroundMark x1="38658" y1="86400" x2="38658" y2="86400"/>
                            <a14:foregroundMark x1="38818" y1="89600" x2="38818" y2="89600"/>
                            <a14:foregroundMark x1="35463" y1="86600" x2="35463" y2="86600"/>
                            <a14:foregroundMark x1="35623" y1="90200" x2="35623" y2="90200"/>
                            <a14:foregroundMark x1="34345" y1="80600" x2="34345" y2="80600"/>
                            <a14:foregroundMark x1="50799" y1="80600" x2="50799" y2="80600"/>
                            <a14:backgroundMark x1="39457" y1="73400" x2="39457" y2="73400"/>
                            <a14:backgroundMark x1="40096" y1="84200" x2="40096" y2="84200"/>
                            <a14:backgroundMark x1="45208" y1="83000" x2="45208" y2="83000"/>
                            <a14:backgroundMark x1="44728" y1="79800" x2="44728" y2="79800"/>
                            <a14:backgroundMark x1="39297" y1="76800" x2="39297" y2="76800"/>
                            <a14:backgroundMark x1="35144" y1="79200" x2="35144" y2="79200"/>
                            <a14:backgroundMark x1="40575" y1="81000" x2="40575" y2="8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84" t="18526" r="59226" b="45208"/>
              <a:stretch/>
            </p:blipFill>
            <p:spPr>
              <a:xfrm>
                <a:off x="8532184" y="3353216"/>
                <a:ext cx="793667" cy="1008774"/>
              </a:xfrm>
              <a:prstGeom prst="rect">
                <a:avLst/>
              </a:prstGeom>
            </p:spPr>
          </p:pic>
        </p:grpSp>
        <p:grpSp>
          <p:nvGrpSpPr>
            <p:cNvPr id="16" name="그룹 15"/>
            <p:cNvGrpSpPr/>
            <p:nvPr/>
          </p:nvGrpSpPr>
          <p:grpSpPr>
            <a:xfrm>
              <a:off x="6210300" y="4160533"/>
              <a:ext cx="3131406" cy="975726"/>
              <a:chOff x="6210300" y="4160533"/>
              <a:chExt cx="3131406" cy="97572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210300" y="4324578"/>
                <a:ext cx="2590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rgbClr val="00B050"/>
                    </a:solidFill>
                  </a:rPr>
                  <a:t>WE (13.6%)</a:t>
                </a:r>
                <a:endParaRPr lang="ko-KR" altLang="en-US" sz="3200" b="1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600" b="97600" l="4313" r="95847">
                            <a14:foregroundMark x1="8946" y1="30400" x2="8946" y2="30400"/>
                            <a14:foregroundMark x1="9425" y1="38200" x2="9425" y2="38200"/>
                            <a14:foregroundMark x1="8786" y1="35200" x2="8786" y2="35200"/>
                            <a14:foregroundMark x1="11502" y1="40800" x2="11502" y2="40800"/>
                            <a14:foregroundMark x1="13259" y1="23200" x2="13259" y2="23200"/>
                            <a14:foregroundMark x1="7668" y1="44800" x2="7668" y2="44800"/>
                            <a14:foregroundMark x1="10064" y1="43800" x2="10064" y2="43800"/>
                            <a14:foregroundMark x1="10703" y1="48000" x2="10703" y2="48000"/>
                            <a14:foregroundMark x1="11502" y1="52000" x2="11502" y2="52000"/>
                            <a14:foregroundMark x1="7348" y1="51200" x2="7348" y2="51200"/>
                            <a14:foregroundMark x1="27476" y1="22600" x2="27476" y2="22600"/>
                            <a14:foregroundMark x1="24121" y1="35800" x2="24121" y2="35800"/>
                            <a14:foregroundMark x1="28115" y1="36200" x2="28115" y2="36200"/>
                            <a14:foregroundMark x1="26198" y1="37600" x2="26198" y2="37600"/>
                            <a14:foregroundMark x1="20927" y1="39200" x2="20927" y2="39200"/>
                            <a14:foregroundMark x1="20767" y1="41600" x2="20767" y2="41600"/>
                            <a14:foregroundMark x1="22684" y1="45800" x2="22684" y2="45800"/>
                            <a14:foregroundMark x1="25240" y1="45600" x2="25240" y2="45600"/>
                            <a14:foregroundMark x1="24760" y1="49800" x2="24760" y2="49800"/>
                            <a14:foregroundMark x1="36102" y1="41000" x2="36102" y2="41000"/>
                            <a14:foregroundMark x1="37540" y1="51000" x2="37540" y2="51000"/>
                            <a14:foregroundMark x1="37380" y1="48000" x2="37380" y2="48000"/>
                            <a14:foregroundMark x1="36741" y1="44000" x2="36741" y2="44000"/>
                            <a14:foregroundMark x1="38339" y1="41600" x2="38339" y2="41600"/>
                            <a14:foregroundMark x1="32588" y1="40800" x2="32588" y2="40800"/>
                            <a14:foregroundMark x1="33866" y1="49600" x2="33866" y2="49600"/>
                            <a14:foregroundMark x1="33706" y1="46400" x2="33706" y2="46400"/>
                            <a14:foregroundMark x1="32588" y1="51800" x2="32588" y2="51800"/>
                            <a14:foregroundMark x1="25879" y1="51400" x2="25879" y2="51400"/>
                            <a14:foregroundMark x1="21725" y1="52000" x2="21725" y2="52000"/>
                            <a14:foregroundMark x1="22364" y1="49800" x2="22364" y2="49800"/>
                            <a14:foregroundMark x1="47764" y1="63000" x2="47764" y2="63000"/>
                            <a14:foregroundMark x1="49201" y1="84000" x2="49201" y2="84000"/>
                            <a14:foregroundMark x1="49521" y1="87800" x2="49521" y2="87800"/>
                            <a14:foregroundMark x1="49521" y1="91000" x2="49521" y2="91000"/>
                            <a14:foregroundMark x1="45847" y1="87800" x2="45847" y2="87800"/>
                            <a14:foregroundMark x1="46006" y1="84800" x2="46006" y2="84800"/>
                            <a14:foregroundMark x1="46006" y1="90400" x2="46006" y2="90400"/>
                            <a14:foregroundMark x1="44089" y1="87200" x2="44089" y2="87200"/>
                            <a14:foregroundMark x1="44089" y1="90400" x2="44089" y2="90400"/>
                            <a14:foregroundMark x1="40895" y1="90200" x2="40895" y2="90200"/>
                            <a14:foregroundMark x1="40895" y1="87800" x2="40895" y2="87800"/>
                            <a14:foregroundMark x1="38658" y1="86400" x2="38658" y2="86400"/>
                            <a14:foregroundMark x1="38818" y1="89600" x2="38818" y2="89600"/>
                            <a14:foregroundMark x1="35463" y1="86600" x2="35463" y2="86600"/>
                            <a14:foregroundMark x1="35623" y1="90200" x2="35623" y2="90200"/>
                            <a14:foregroundMark x1="34345" y1="80600" x2="34345" y2="80600"/>
                            <a14:foregroundMark x1="50799" y1="80600" x2="50799" y2="80600"/>
                            <a14:backgroundMark x1="39457" y1="73400" x2="39457" y2="73400"/>
                            <a14:backgroundMark x1="40096" y1="84200" x2="40096" y2="84200"/>
                            <a14:backgroundMark x1="45208" y1="83000" x2="45208" y2="83000"/>
                            <a14:backgroundMark x1="44728" y1="79800" x2="44728" y2="79800"/>
                            <a14:backgroundMark x1="39297" y1="76800" x2="39297" y2="76800"/>
                            <a14:backgroundMark x1="35144" y1="79200" x2="35144" y2="79200"/>
                            <a14:backgroundMark x1="40575" y1="81000" x2="40575" y2="8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9" t="58426" r="45421" b="7175"/>
              <a:stretch/>
            </p:blipFill>
            <p:spPr>
              <a:xfrm>
                <a:off x="8532383" y="4160533"/>
                <a:ext cx="809323" cy="975726"/>
              </a:xfrm>
              <a:prstGeom prst="rect">
                <a:avLst/>
              </a:prstGeom>
            </p:spPr>
          </p:pic>
        </p:grpSp>
        <p:grpSp>
          <p:nvGrpSpPr>
            <p:cNvPr id="11" name="그룹 10"/>
            <p:cNvGrpSpPr/>
            <p:nvPr/>
          </p:nvGrpSpPr>
          <p:grpSpPr>
            <a:xfrm>
              <a:off x="6210300" y="2495116"/>
              <a:ext cx="2108283" cy="1038587"/>
              <a:chOff x="6210300" y="2495116"/>
              <a:chExt cx="2108283" cy="1038587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210300" y="2722023"/>
                <a:ext cx="20892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rgbClr val="002060"/>
                    </a:solidFill>
                  </a:rPr>
                  <a:t>I (48%)</a:t>
                </a:r>
                <a:endParaRPr lang="ko-KR" altLang="en-US" sz="3200" b="1" dirty="0">
                  <a:solidFill>
                    <a:srgbClr val="002060"/>
                  </a:solidFill>
                </a:endParaRPr>
              </a:p>
            </p:txBody>
          </p:sp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600" b="97600" l="4313" r="95847">
                            <a14:foregroundMark x1="8946" y1="30400" x2="8946" y2="30400"/>
                            <a14:foregroundMark x1="9425" y1="38200" x2="9425" y2="38200"/>
                            <a14:foregroundMark x1="8786" y1="35200" x2="8786" y2="35200"/>
                            <a14:foregroundMark x1="11502" y1="40800" x2="11502" y2="40800"/>
                            <a14:foregroundMark x1="13259" y1="23200" x2="13259" y2="23200"/>
                            <a14:foregroundMark x1="7668" y1="44800" x2="7668" y2="44800"/>
                            <a14:foregroundMark x1="10064" y1="43800" x2="10064" y2="43800"/>
                            <a14:foregroundMark x1="10703" y1="48000" x2="10703" y2="48000"/>
                            <a14:foregroundMark x1="11502" y1="52000" x2="11502" y2="52000"/>
                            <a14:foregroundMark x1="7348" y1="51200" x2="7348" y2="51200"/>
                            <a14:foregroundMark x1="27476" y1="22600" x2="27476" y2="22600"/>
                            <a14:foregroundMark x1="24121" y1="35800" x2="24121" y2="35800"/>
                            <a14:foregroundMark x1="28115" y1="36200" x2="28115" y2="36200"/>
                            <a14:foregroundMark x1="26198" y1="37600" x2="26198" y2="37600"/>
                            <a14:foregroundMark x1="20927" y1="39200" x2="20927" y2="39200"/>
                            <a14:foregroundMark x1="20767" y1="41600" x2="20767" y2="41600"/>
                            <a14:foregroundMark x1="22684" y1="45800" x2="22684" y2="45800"/>
                            <a14:foregroundMark x1="25240" y1="45600" x2="25240" y2="45600"/>
                            <a14:foregroundMark x1="24760" y1="49800" x2="24760" y2="49800"/>
                            <a14:foregroundMark x1="36102" y1="41000" x2="36102" y2="41000"/>
                            <a14:foregroundMark x1="37540" y1="51000" x2="37540" y2="51000"/>
                            <a14:foregroundMark x1="37380" y1="48000" x2="37380" y2="48000"/>
                            <a14:foregroundMark x1="36741" y1="44000" x2="36741" y2="44000"/>
                            <a14:foregroundMark x1="38339" y1="41600" x2="38339" y2="41600"/>
                            <a14:foregroundMark x1="32588" y1="40800" x2="32588" y2="40800"/>
                            <a14:foregroundMark x1="33866" y1="49600" x2="33866" y2="49600"/>
                            <a14:foregroundMark x1="33706" y1="46400" x2="33706" y2="46400"/>
                            <a14:foregroundMark x1="32588" y1="51800" x2="32588" y2="51800"/>
                            <a14:foregroundMark x1="25879" y1="51400" x2="25879" y2="51400"/>
                            <a14:foregroundMark x1="21725" y1="52000" x2="21725" y2="52000"/>
                            <a14:foregroundMark x1="22364" y1="49800" x2="22364" y2="49800"/>
                            <a14:foregroundMark x1="47764" y1="63000" x2="47764" y2="63000"/>
                            <a14:foregroundMark x1="49201" y1="84000" x2="49201" y2="84000"/>
                            <a14:foregroundMark x1="49521" y1="87800" x2="49521" y2="87800"/>
                            <a14:foregroundMark x1="49521" y1="91000" x2="49521" y2="91000"/>
                            <a14:foregroundMark x1="45847" y1="87800" x2="45847" y2="87800"/>
                            <a14:foregroundMark x1="46006" y1="84800" x2="46006" y2="84800"/>
                            <a14:foregroundMark x1="46006" y1="90400" x2="46006" y2="90400"/>
                            <a14:foregroundMark x1="44089" y1="87200" x2="44089" y2="87200"/>
                            <a14:foregroundMark x1="44089" y1="90400" x2="44089" y2="90400"/>
                            <a14:foregroundMark x1="40895" y1="90200" x2="40895" y2="90200"/>
                            <a14:foregroundMark x1="40895" y1="87800" x2="40895" y2="87800"/>
                            <a14:foregroundMark x1="38658" y1="86400" x2="38658" y2="86400"/>
                            <a14:foregroundMark x1="38818" y1="89600" x2="38818" y2="89600"/>
                            <a14:foregroundMark x1="35463" y1="86600" x2="35463" y2="86600"/>
                            <a14:foregroundMark x1="35623" y1="90200" x2="35623" y2="90200"/>
                            <a14:foregroundMark x1="34345" y1="80600" x2="34345" y2="80600"/>
                            <a14:foregroundMark x1="50799" y1="80600" x2="50799" y2="80600"/>
                            <a14:backgroundMark x1="39457" y1="73400" x2="39457" y2="73400"/>
                            <a14:backgroundMark x1="40096" y1="84200" x2="40096" y2="84200"/>
                            <a14:backgroundMark x1="45208" y1="83000" x2="45208" y2="83000"/>
                            <a14:backgroundMark x1="44728" y1="79800" x2="44728" y2="79800"/>
                            <a14:backgroundMark x1="39297" y1="76800" x2="39297" y2="76800"/>
                            <a14:backgroundMark x1="35144" y1="79200" x2="35144" y2="79200"/>
                            <a14:backgroundMark x1="40575" y1="81000" x2="40575" y2="8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038" r="81150" b="45695"/>
              <a:stretch/>
            </p:blipFill>
            <p:spPr>
              <a:xfrm>
                <a:off x="7642742" y="2495116"/>
                <a:ext cx="675841" cy="103858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083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  <a:solidFill>
            <a:schemeClr val="accent1">
              <a:alpha val="68000"/>
            </a:schemeClr>
          </a:solidFill>
        </p:grpSpPr>
        <p:sp>
          <p:nvSpPr>
            <p:cNvPr id="6" name="직사각형 5"/>
            <p:cNvSpPr/>
            <p:nvPr/>
          </p:nvSpPr>
          <p:spPr>
            <a:xfrm>
              <a:off x="1181098" y="0"/>
              <a:ext cx="9829801" cy="10279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010900" y="0"/>
              <a:ext cx="11811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-1" y="0"/>
              <a:ext cx="11811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181098" y="5830094"/>
              <a:ext cx="9829801" cy="10279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343775" y="1990726"/>
            <a:ext cx="2933700" cy="2781300"/>
          </a:xfrm>
          <a:prstGeom prst="rect">
            <a:avLst/>
          </a:prstGeom>
          <a:solidFill>
            <a:schemeClr val="accent2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876925" y="665163"/>
            <a:ext cx="2933700" cy="2781300"/>
          </a:xfrm>
          <a:prstGeom prst="rect">
            <a:avLst/>
          </a:prstGeom>
          <a:solidFill>
            <a:schemeClr val="accent4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89933" y="3088988"/>
            <a:ext cx="10012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“</a:t>
            </a:r>
            <a:r>
              <a:rPr lang="ko-KR" altLang="en-US" sz="32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실제 어떤 음악들의 가사가 대중들의 인기를 끌까</a:t>
            </a:r>
            <a:r>
              <a:rPr lang="en-US" altLang="ko-KR" sz="32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?”</a:t>
            </a:r>
            <a:endParaRPr lang="ko-KR" altLang="en-US" sz="3200" b="1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57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02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데이터 </a:t>
            </a:r>
            <a:r>
              <a:rPr lang="en-US" altLang="ko-KR" sz="4800" b="1" u="sng" dirty="0" smtClean="0"/>
              <a:t>EDA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096000" y="4432300"/>
            <a:ext cx="40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1175657" y="2018909"/>
            <a:ext cx="9840685" cy="2598057"/>
            <a:chOff x="1103086" y="2061029"/>
            <a:chExt cx="9840685" cy="2598057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103086" y="2061029"/>
              <a:ext cx="9840685" cy="259805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2000208" y="2840763"/>
              <a:ext cx="932626" cy="1038587"/>
              <a:chOff x="6210300" y="2495116"/>
              <a:chExt cx="932626" cy="1038587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6210300" y="2722023"/>
                <a:ext cx="2567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rgbClr val="002060"/>
                    </a:solidFill>
                  </a:rPr>
                  <a:t>I</a:t>
                </a:r>
                <a:endParaRPr lang="ko-KR" altLang="en-US" sz="3200" b="1" dirty="0">
                  <a:solidFill>
                    <a:srgbClr val="002060"/>
                  </a:solidFill>
                </a:endParaRPr>
              </a:p>
            </p:txBody>
          </p:sp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600" b="97600" l="4313" r="95847">
                            <a14:foregroundMark x1="8946" y1="30400" x2="8946" y2="30400"/>
                            <a14:foregroundMark x1="9425" y1="38200" x2="9425" y2="38200"/>
                            <a14:foregroundMark x1="8786" y1="35200" x2="8786" y2="35200"/>
                            <a14:foregroundMark x1="11502" y1="40800" x2="11502" y2="40800"/>
                            <a14:foregroundMark x1="13259" y1="23200" x2="13259" y2="23200"/>
                            <a14:foregroundMark x1="7668" y1="44800" x2="7668" y2="44800"/>
                            <a14:foregroundMark x1="10064" y1="43800" x2="10064" y2="43800"/>
                            <a14:foregroundMark x1="10703" y1="48000" x2="10703" y2="48000"/>
                            <a14:foregroundMark x1="11502" y1="52000" x2="11502" y2="52000"/>
                            <a14:foregroundMark x1="7348" y1="51200" x2="7348" y2="51200"/>
                            <a14:foregroundMark x1="27476" y1="22600" x2="27476" y2="22600"/>
                            <a14:foregroundMark x1="24121" y1="35800" x2="24121" y2="35800"/>
                            <a14:foregroundMark x1="28115" y1="36200" x2="28115" y2="36200"/>
                            <a14:foregroundMark x1="26198" y1="37600" x2="26198" y2="37600"/>
                            <a14:foregroundMark x1="20927" y1="39200" x2="20927" y2="39200"/>
                            <a14:foregroundMark x1="20767" y1="41600" x2="20767" y2="41600"/>
                            <a14:foregroundMark x1="22684" y1="45800" x2="22684" y2="45800"/>
                            <a14:foregroundMark x1="25240" y1="45600" x2="25240" y2="45600"/>
                            <a14:foregroundMark x1="24760" y1="49800" x2="24760" y2="49800"/>
                            <a14:foregroundMark x1="36102" y1="41000" x2="36102" y2="41000"/>
                            <a14:foregroundMark x1="37540" y1="51000" x2="37540" y2="51000"/>
                            <a14:foregroundMark x1="37380" y1="48000" x2="37380" y2="48000"/>
                            <a14:foregroundMark x1="36741" y1="44000" x2="36741" y2="44000"/>
                            <a14:foregroundMark x1="38339" y1="41600" x2="38339" y2="41600"/>
                            <a14:foregroundMark x1="32588" y1="40800" x2="32588" y2="40800"/>
                            <a14:foregroundMark x1="33866" y1="49600" x2="33866" y2="49600"/>
                            <a14:foregroundMark x1="33706" y1="46400" x2="33706" y2="46400"/>
                            <a14:foregroundMark x1="32588" y1="51800" x2="32588" y2="51800"/>
                            <a14:foregroundMark x1="25879" y1="51400" x2="25879" y2="51400"/>
                            <a14:foregroundMark x1="21725" y1="52000" x2="21725" y2="52000"/>
                            <a14:foregroundMark x1="22364" y1="49800" x2="22364" y2="49800"/>
                            <a14:foregroundMark x1="47764" y1="63000" x2="47764" y2="63000"/>
                            <a14:foregroundMark x1="49201" y1="84000" x2="49201" y2="84000"/>
                            <a14:foregroundMark x1="49521" y1="87800" x2="49521" y2="87800"/>
                            <a14:foregroundMark x1="49521" y1="91000" x2="49521" y2="91000"/>
                            <a14:foregroundMark x1="45847" y1="87800" x2="45847" y2="87800"/>
                            <a14:foregroundMark x1="46006" y1="84800" x2="46006" y2="84800"/>
                            <a14:foregroundMark x1="46006" y1="90400" x2="46006" y2="90400"/>
                            <a14:foregroundMark x1="44089" y1="87200" x2="44089" y2="87200"/>
                            <a14:foregroundMark x1="44089" y1="90400" x2="44089" y2="90400"/>
                            <a14:foregroundMark x1="40895" y1="90200" x2="40895" y2="90200"/>
                            <a14:foregroundMark x1="40895" y1="87800" x2="40895" y2="87800"/>
                            <a14:foregroundMark x1="38658" y1="86400" x2="38658" y2="86400"/>
                            <a14:foregroundMark x1="38818" y1="89600" x2="38818" y2="89600"/>
                            <a14:foregroundMark x1="35463" y1="86600" x2="35463" y2="86600"/>
                            <a14:foregroundMark x1="35623" y1="90200" x2="35623" y2="90200"/>
                            <a14:foregroundMark x1="34345" y1="80600" x2="34345" y2="80600"/>
                            <a14:foregroundMark x1="50799" y1="80600" x2="50799" y2="80600"/>
                            <a14:backgroundMark x1="39457" y1="73400" x2="39457" y2="73400"/>
                            <a14:backgroundMark x1="40096" y1="84200" x2="40096" y2="84200"/>
                            <a14:backgroundMark x1="45208" y1="83000" x2="45208" y2="83000"/>
                            <a14:backgroundMark x1="44728" y1="79800" x2="44728" y2="79800"/>
                            <a14:backgroundMark x1="39297" y1="76800" x2="39297" y2="76800"/>
                            <a14:backgroundMark x1="35144" y1="79200" x2="35144" y2="79200"/>
                            <a14:backgroundMark x1="40575" y1="81000" x2="40575" y2="8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038" r="81150" b="45695"/>
              <a:stretch/>
            </p:blipFill>
            <p:spPr>
              <a:xfrm>
                <a:off x="6467085" y="2495116"/>
                <a:ext cx="675841" cy="1038587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4914278" y="2925485"/>
              <a:ext cx="1835337" cy="1008774"/>
              <a:chOff x="6210300" y="3385715"/>
              <a:chExt cx="1835337" cy="1008774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6210300" y="3523300"/>
                <a:ext cx="10416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rgbClr val="92D050"/>
                    </a:solidFill>
                  </a:rPr>
                  <a:t>YOU</a:t>
                </a:r>
                <a:endParaRPr lang="ko-KR" altLang="en-US" sz="3200" b="1" dirty="0">
                  <a:solidFill>
                    <a:srgbClr val="92D050"/>
                  </a:solidFill>
                </a:endParaRPr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600" b="97600" l="4313" r="95847">
                            <a14:foregroundMark x1="8946" y1="30400" x2="8946" y2="30400"/>
                            <a14:foregroundMark x1="9425" y1="38200" x2="9425" y2="38200"/>
                            <a14:foregroundMark x1="8786" y1="35200" x2="8786" y2="35200"/>
                            <a14:foregroundMark x1="11502" y1="40800" x2="11502" y2="40800"/>
                            <a14:foregroundMark x1="13259" y1="23200" x2="13259" y2="23200"/>
                            <a14:foregroundMark x1="7668" y1="44800" x2="7668" y2="44800"/>
                            <a14:foregroundMark x1="10064" y1="43800" x2="10064" y2="43800"/>
                            <a14:foregroundMark x1="10703" y1="48000" x2="10703" y2="48000"/>
                            <a14:foregroundMark x1="11502" y1="52000" x2="11502" y2="52000"/>
                            <a14:foregroundMark x1="7348" y1="51200" x2="7348" y2="51200"/>
                            <a14:foregroundMark x1="27476" y1="22600" x2="27476" y2="22600"/>
                            <a14:foregroundMark x1="24121" y1="35800" x2="24121" y2="35800"/>
                            <a14:foregroundMark x1="28115" y1="36200" x2="28115" y2="36200"/>
                            <a14:foregroundMark x1="26198" y1="37600" x2="26198" y2="37600"/>
                            <a14:foregroundMark x1="20927" y1="39200" x2="20927" y2="39200"/>
                            <a14:foregroundMark x1="20767" y1="41600" x2="20767" y2="41600"/>
                            <a14:foregroundMark x1="22684" y1="45800" x2="22684" y2="45800"/>
                            <a14:foregroundMark x1="25240" y1="45600" x2="25240" y2="45600"/>
                            <a14:foregroundMark x1="24760" y1="49800" x2="24760" y2="49800"/>
                            <a14:foregroundMark x1="36102" y1="41000" x2="36102" y2="41000"/>
                            <a14:foregroundMark x1="37540" y1="51000" x2="37540" y2="51000"/>
                            <a14:foregroundMark x1="37380" y1="48000" x2="37380" y2="48000"/>
                            <a14:foregroundMark x1="36741" y1="44000" x2="36741" y2="44000"/>
                            <a14:foregroundMark x1="38339" y1="41600" x2="38339" y2="41600"/>
                            <a14:foregroundMark x1="32588" y1="40800" x2="32588" y2="40800"/>
                            <a14:foregroundMark x1="33866" y1="49600" x2="33866" y2="49600"/>
                            <a14:foregroundMark x1="33706" y1="46400" x2="33706" y2="46400"/>
                            <a14:foregroundMark x1="32588" y1="51800" x2="32588" y2="51800"/>
                            <a14:foregroundMark x1="25879" y1="51400" x2="25879" y2="51400"/>
                            <a14:foregroundMark x1="21725" y1="52000" x2="21725" y2="52000"/>
                            <a14:foregroundMark x1="22364" y1="49800" x2="22364" y2="49800"/>
                            <a14:foregroundMark x1="47764" y1="63000" x2="47764" y2="63000"/>
                            <a14:foregroundMark x1="49201" y1="84000" x2="49201" y2="84000"/>
                            <a14:foregroundMark x1="49521" y1="87800" x2="49521" y2="87800"/>
                            <a14:foregroundMark x1="49521" y1="91000" x2="49521" y2="91000"/>
                            <a14:foregroundMark x1="45847" y1="87800" x2="45847" y2="87800"/>
                            <a14:foregroundMark x1="46006" y1="84800" x2="46006" y2="84800"/>
                            <a14:foregroundMark x1="46006" y1="90400" x2="46006" y2="90400"/>
                            <a14:foregroundMark x1="44089" y1="87200" x2="44089" y2="87200"/>
                            <a14:foregroundMark x1="44089" y1="90400" x2="44089" y2="90400"/>
                            <a14:foregroundMark x1="40895" y1="90200" x2="40895" y2="90200"/>
                            <a14:foregroundMark x1="40895" y1="87800" x2="40895" y2="87800"/>
                            <a14:foregroundMark x1="38658" y1="86400" x2="38658" y2="86400"/>
                            <a14:foregroundMark x1="38818" y1="89600" x2="38818" y2="89600"/>
                            <a14:foregroundMark x1="35463" y1="86600" x2="35463" y2="86600"/>
                            <a14:foregroundMark x1="35623" y1="90200" x2="35623" y2="90200"/>
                            <a14:foregroundMark x1="34345" y1="80600" x2="34345" y2="80600"/>
                            <a14:foregroundMark x1="50799" y1="80600" x2="50799" y2="80600"/>
                            <a14:backgroundMark x1="39457" y1="73400" x2="39457" y2="73400"/>
                            <a14:backgroundMark x1="40096" y1="84200" x2="40096" y2="84200"/>
                            <a14:backgroundMark x1="45208" y1="83000" x2="45208" y2="83000"/>
                            <a14:backgroundMark x1="44728" y1="79800" x2="44728" y2="79800"/>
                            <a14:backgroundMark x1="39297" y1="76800" x2="39297" y2="76800"/>
                            <a14:backgroundMark x1="35144" y1="79200" x2="35144" y2="79200"/>
                            <a14:backgroundMark x1="40575" y1="81000" x2="40575" y2="8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84" t="18526" r="59226" b="45208"/>
              <a:stretch/>
            </p:blipFill>
            <p:spPr>
              <a:xfrm>
                <a:off x="7251970" y="3385715"/>
                <a:ext cx="793667" cy="1008774"/>
              </a:xfrm>
              <a:prstGeom prst="rect">
                <a:avLst/>
              </a:prstGeom>
            </p:spPr>
          </p:pic>
        </p:grpSp>
        <p:grpSp>
          <p:nvGrpSpPr>
            <p:cNvPr id="25" name="그룹 24"/>
            <p:cNvGrpSpPr/>
            <p:nvPr/>
          </p:nvGrpSpPr>
          <p:grpSpPr>
            <a:xfrm>
              <a:off x="8314766" y="3039519"/>
              <a:ext cx="1734563" cy="839831"/>
              <a:chOff x="8474238" y="3150598"/>
              <a:chExt cx="1734563" cy="839831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8474238" y="3247898"/>
                <a:ext cx="10054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3200" b="1" dirty="0" smtClean="0">
                    <a:solidFill>
                      <a:srgbClr val="FF0000"/>
                    </a:solidFill>
                  </a:rPr>
                  <a:t>사랑</a:t>
                </a:r>
                <a:endParaRPr lang="ko-KR" altLang="en-US" sz="3200" b="1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368970" y="3150598"/>
                <a:ext cx="839831" cy="839831"/>
              </a:xfrm>
              <a:prstGeom prst="rect">
                <a:avLst/>
              </a:prstGeom>
            </p:spPr>
          </p:pic>
        </p:grpSp>
      </p:grpSp>
      <p:sp>
        <p:nvSpPr>
          <p:cNvPr id="28" name="직사각형 27"/>
          <p:cNvSpPr/>
          <p:nvPr/>
        </p:nvSpPr>
        <p:spPr>
          <a:xfrm>
            <a:off x="4245427" y="5076867"/>
            <a:ext cx="370114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858654" y="5341793"/>
            <a:ext cx="247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KEYWORD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3757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28702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612407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03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추천 시스템</a:t>
            </a:r>
            <a:endParaRPr lang="ko-KR" altLang="en-US" sz="4800" b="1" u="sng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793" y="1690688"/>
            <a:ext cx="4116614" cy="4116614"/>
          </a:xfrm>
        </p:spPr>
      </p:pic>
    </p:spTree>
    <p:extLst>
      <p:ext uri="{BB962C8B-B14F-4D97-AF65-F5344CB8AC3E}">
        <p14:creationId xmlns:p14="http://schemas.microsoft.com/office/powerpoint/2010/main" val="19123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03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추천 시스템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868987" y="3321277"/>
            <a:ext cx="6454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/>
              <a:t>추천 시스템의 필요성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06742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03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추천 시스템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27" l="0" r="99533">
                        <a14:backgroundMark x1="350" y1="16498" x2="350" y2="16498"/>
                        <a14:backgroundMark x1="234" y1="16498" x2="0" y2="95623"/>
                        <a14:backgroundMark x1="0" y1="21549" x2="117" y2="0"/>
                        <a14:backgroundMark x1="0" y1="673" x2="94509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958588"/>
            <a:ext cx="8153400" cy="28289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01964" y="1481534"/>
            <a:ext cx="28728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/>
              <a:t>월 별 곡 등록 현황</a:t>
            </a:r>
            <a:endParaRPr lang="ko-KR" altLang="en-US" sz="25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924925" y="110492"/>
            <a:ext cx="326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출처 </a:t>
            </a:r>
            <a:r>
              <a:rPr lang="en-US" altLang="ko-KR" sz="1100" dirty="0"/>
              <a:t>: http://music.uci.or.kr/statistics/music_stat</a:t>
            </a:r>
            <a:endParaRPr lang="ko-KR" altLang="en-US" sz="11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80585" y="5299552"/>
            <a:ext cx="10515600" cy="107444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712692" y="5513609"/>
            <a:ext cx="8651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한 </a:t>
            </a:r>
            <a:r>
              <a:rPr lang="ko-KR" altLang="en-US" b="1" dirty="0"/>
              <a:t>달 최소 </a:t>
            </a:r>
            <a:r>
              <a:rPr lang="en-US" altLang="ko-KR" b="1" dirty="0"/>
              <a:t>50</a:t>
            </a:r>
            <a:r>
              <a:rPr lang="ko-KR" altLang="en-US" b="1" dirty="0"/>
              <a:t>만 개의 곡이 나온다</a:t>
            </a:r>
            <a:r>
              <a:rPr lang="en-US" altLang="ko-KR" b="1" dirty="0"/>
              <a:t>. </a:t>
            </a:r>
            <a:r>
              <a:rPr lang="ko-KR" altLang="en-US" b="1" dirty="0"/>
              <a:t>소비자가 다 듣고 선호하는 곡을 선택하기에는 </a:t>
            </a:r>
            <a:r>
              <a:rPr lang="ko-KR" altLang="en-US" b="1" dirty="0" smtClean="0"/>
              <a:t>     시간과</a:t>
            </a:r>
            <a:r>
              <a:rPr lang="ko-KR" altLang="en-US" b="1" dirty="0"/>
              <a:t> 비용이 많이 필요하기에 효율성을 위해 </a:t>
            </a:r>
            <a:r>
              <a:rPr lang="ko-KR" altLang="en-US" b="1" dirty="0" smtClean="0"/>
              <a:t>추천시스템이 있어야 한다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4903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828800"/>
            <a:ext cx="4978399" cy="2781301"/>
          </a:xfrm>
        </p:spPr>
      </p:pic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03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추천 시스템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60" y="1828800"/>
            <a:ext cx="4978399" cy="28041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69510" y="5226566"/>
            <a:ext cx="38734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Content-based Filtering</a:t>
            </a:r>
            <a:endParaRPr lang="ko-KR" altLang="en-US" sz="25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392967" y="5226566"/>
            <a:ext cx="3596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Collaborative Filtering</a:t>
            </a:r>
            <a:endParaRPr lang="ko-KR" altLang="en-US" sz="2500" b="1" dirty="0"/>
          </a:p>
        </p:txBody>
      </p:sp>
      <p:sp>
        <p:nvSpPr>
          <p:cNvPr id="12" name="직사각형 11"/>
          <p:cNvSpPr/>
          <p:nvPr/>
        </p:nvSpPr>
        <p:spPr>
          <a:xfrm>
            <a:off x="1825160" y="4973322"/>
            <a:ext cx="23622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010061" y="4985269"/>
            <a:ext cx="23622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67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0" y="1945907"/>
            <a:ext cx="4978399" cy="2781301"/>
          </a:xfrm>
        </p:spPr>
      </p:pic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03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추천 시스템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159249" y="5232162"/>
            <a:ext cx="38734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Content-based Filtering</a:t>
            </a:r>
            <a:endParaRPr lang="ko-KR" altLang="en-US" sz="2500" b="1" dirty="0"/>
          </a:p>
        </p:txBody>
      </p:sp>
      <p:sp>
        <p:nvSpPr>
          <p:cNvPr id="12" name="직사각형 11"/>
          <p:cNvSpPr/>
          <p:nvPr/>
        </p:nvSpPr>
        <p:spPr>
          <a:xfrm>
            <a:off x="4914899" y="4962918"/>
            <a:ext cx="23622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5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03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추천 시스템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30900" y="819666"/>
            <a:ext cx="38734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Content-based Filtering</a:t>
            </a:r>
            <a:endParaRPr lang="ko-KR" altLang="en-US" sz="2500" b="1" dirty="0"/>
          </a:p>
        </p:txBody>
      </p:sp>
      <p:grpSp>
        <p:nvGrpSpPr>
          <p:cNvPr id="14" name="그룹 13"/>
          <p:cNvGrpSpPr/>
          <p:nvPr/>
        </p:nvGrpSpPr>
        <p:grpSpPr>
          <a:xfrm>
            <a:off x="2647950" y="2266216"/>
            <a:ext cx="6896100" cy="2743418"/>
            <a:chOff x="2647950" y="2780566"/>
            <a:chExt cx="6896100" cy="2743418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2647950" y="2780566"/>
              <a:ext cx="6896100" cy="27434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57550" y="4027061"/>
              <a:ext cx="5676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mtClean="0"/>
                <a:t>가사 단어가 </a:t>
              </a:r>
              <a:r>
                <a:rPr lang="ko-KR" altLang="en-US" sz="2000" b="1" dirty="0" smtClean="0"/>
                <a:t>비슷한 노래를 추천해주면 어떨까</a:t>
              </a:r>
              <a:r>
                <a:rPr lang="en-US" altLang="ko-KR" sz="2000" b="1" dirty="0" smtClean="0"/>
                <a:t>?</a:t>
              </a:r>
              <a:endParaRPr lang="ko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2816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03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추천 시스템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30900" y="819666"/>
            <a:ext cx="38734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Content-based Filtering</a:t>
            </a:r>
            <a:endParaRPr lang="ko-KR" altLang="en-US" sz="25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0" y="1889899"/>
            <a:ext cx="1825552" cy="4479676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390460" y="3907799"/>
            <a:ext cx="1155700" cy="4438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98" y="2427259"/>
            <a:ext cx="6186878" cy="32170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50829" y="3429000"/>
            <a:ext cx="243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870 </a:t>
            </a:r>
            <a:r>
              <a:rPr lang="ko-KR" altLang="en-US" b="1" dirty="0" smtClean="0"/>
              <a:t>개의 단어 </a:t>
            </a:r>
            <a:r>
              <a:rPr lang="ko-KR" altLang="en-US" b="1" dirty="0" err="1" smtClean="0"/>
              <a:t>벡터화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26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03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추천 시스템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30900" y="819666"/>
            <a:ext cx="38734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Content-based Filtering</a:t>
            </a:r>
            <a:endParaRPr lang="ko-KR" altLang="en-US" sz="25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7" y="2527282"/>
            <a:ext cx="4636766" cy="2003648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396854" y="3307168"/>
            <a:ext cx="1155700" cy="4438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329600" y="4940300"/>
            <a:ext cx="30226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729650" y="5140467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코사인 유사도 측정</a:t>
            </a:r>
            <a:endParaRPr lang="ko-KR" altLang="en-US" b="1" dirty="0"/>
          </a:p>
        </p:txBody>
      </p:sp>
      <p:grpSp>
        <p:nvGrpSpPr>
          <p:cNvPr id="16" name="그룹 15"/>
          <p:cNvGrpSpPr/>
          <p:nvPr/>
        </p:nvGrpSpPr>
        <p:grpSpPr>
          <a:xfrm>
            <a:off x="7867649" y="1784442"/>
            <a:ext cx="2179738" cy="663888"/>
            <a:chOff x="6405462" y="2643280"/>
            <a:chExt cx="5348749" cy="179406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9557" r="99631">
                          <a14:foregroundMark x1="62362" y1="87097" x2="62362" y2="870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96"/>
            <a:stretch/>
          </p:blipFill>
          <p:spPr>
            <a:xfrm>
              <a:off x="6405462" y="2643280"/>
              <a:ext cx="1381079" cy="17716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9557" r="99631">
                          <a14:foregroundMark x1="62362" y1="87097" x2="62362" y2="870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96"/>
            <a:stretch/>
          </p:blipFill>
          <p:spPr>
            <a:xfrm>
              <a:off x="7747288" y="2643280"/>
              <a:ext cx="1381079" cy="177165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9557" r="99631">
                          <a14:foregroundMark x1="62362" y1="87097" x2="62362" y2="870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96"/>
            <a:stretch/>
          </p:blipFill>
          <p:spPr>
            <a:xfrm>
              <a:off x="9032720" y="2654485"/>
              <a:ext cx="1381079" cy="177165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9557" r="99631">
                          <a14:foregroundMark x1="62362" y1="87097" x2="62362" y2="870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96"/>
            <a:stretch/>
          </p:blipFill>
          <p:spPr>
            <a:xfrm>
              <a:off x="10373132" y="2665690"/>
              <a:ext cx="1381079" cy="1771650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25" y="2527281"/>
            <a:ext cx="4636766" cy="201194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597208" y="4894581"/>
            <a:ext cx="30226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497037" y="5110993"/>
            <a:ext cx="122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노래 추천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1259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03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추천 시스템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0" y="2026920"/>
            <a:ext cx="4978399" cy="28041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97807" y="5367486"/>
            <a:ext cx="3596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Collaborative Filtering</a:t>
            </a:r>
            <a:endParaRPr lang="ko-KR" altLang="en-US" sz="2500" b="1" dirty="0"/>
          </a:p>
        </p:txBody>
      </p:sp>
      <p:sp>
        <p:nvSpPr>
          <p:cNvPr id="13" name="직사각형 12"/>
          <p:cNvSpPr/>
          <p:nvPr/>
        </p:nvSpPr>
        <p:spPr>
          <a:xfrm>
            <a:off x="4914900" y="5013466"/>
            <a:ext cx="23622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67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  <a:solidFill>
            <a:schemeClr val="accent1">
              <a:alpha val="68000"/>
            </a:schemeClr>
          </a:solidFill>
        </p:grpSpPr>
        <p:sp>
          <p:nvSpPr>
            <p:cNvPr id="6" name="직사각형 5"/>
            <p:cNvSpPr/>
            <p:nvPr/>
          </p:nvSpPr>
          <p:spPr>
            <a:xfrm>
              <a:off x="1181098" y="0"/>
              <a:ext cx="9829801" cy="10279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010900" y="0"/>
              <a:ext cx="11811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-1" y="0"/>
              <a:ext cx="11811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181098" y="5830094"/>
              <a:ext cx="9829801" cy="10279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343775" y="1990726"/>
            <a:ext cx="2933700" cy="2781300"/>
          </a:xfrm>
          <a:prstGeom prst="rect">
            <a:avLst/>
          </a:prstGeom>
          <a:solidFill>
            <a:schemeClr val="accent2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876925" y="665163"/>
            <a:ext cx="2933700" cy="2781300"/>
          </a:xfrm>
          <a:prstGeom prst="rect">
            <a:avLst/>
          </a:prstGeom>
          <a:solidFill>
            <a:schemeClr val="accent4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92664" y="2936984"/>
            <a:ext cx="280397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 smtClean="0"/>
              <a:t>01 </a:t>
            </a:r>
            <a:r>
              <a:rPr lang="ko-KR" altLang="en-US" sz="2000" b="1" u="sng" dirty="0" smtClean="0"/>
              <a:t>웹 </a:t>
            </a:r>
            <a:r>
              <a:rPr lang="ko-KR" altLang="en-US" sz="2000" b="1" u="sng" dirty="0" err="1" smtClean="0"/>
              <a:t>크롤링</a:t>
            </a:r>
            <a:endParaRPr lang="en-US" altLang="ko-KR" sz="2000" b="1" u="sng" dirty="0" smtClean="0"/>
          </a:p>
          <a:p>
            <a:endParaRPr lang="en-US" altLang="ko-KR" sz="2000" b="1" u="sng" dirty="0"/>
          </a:p>
          <a:p>
            <a:r>
              <a:rPr lang="en-US" altLang="ko-KR" sz="2000" b="1" u="sng" dirty="0" smtClean="0"/>
              <a:t>02 </a:t>
            </a:r>
            <a:r>
              <a:rPr lang="ko-KR" altLang="en-US" sz="2000" b="1" u="sng" dirty="0" smtClean="0"/>
              <a:t>데이터 </a:t>
            </a:r>
            <a:r>
              <a:rPr lang="en-US" altLang="ko-KR" sz="2000" b="1" u="sng" dirty="0" smtClean="0"/>
              <a:t>EDA</a:t>
            </a:r>
          </a:p>
          <a:p>
            <a:endParaRPr lang="en-US" altLang="ko-KR" sz="2000" b="1" u="sng" dirty="0"/>
          </a:p>
          <a:p>
            <a:r>
              <a:rPr lang="en-US" altLang="ko-KR" sz="2000" b="1" u="sng" dirty="0" smtClean="0"/>
              <a:t>03 </a:t>
            </a:r>
            <a:r>
              <a:rPr lang="ko-KR" altLang="en-US" sz="2000" b="1" u="sng" dirty="0" smtClean="0"/>
              <a:t>추천 시스템</a:t>
            </a:r>
            <a:endParaRPr lang="en-US" altLang="ko-KR" sz="2000" b="1" u="sng" dirty="0" smtClean="0"/>
          </a:p>
          <a:p>
            <a:endParaRPr lang="en-US" altLang="ko-KR" sz="2000" b="1" u="sng" dirty="0"/>
          </a:p>
          <a:p>
            <a:r>
              <a:rPr lang="en-US" altLang="ko-KR" sz="2000" b="1" u="sng" dirty="0" smtClean="0"/>
              <a:t>04 </a:t>
            </a:r>
            <a:r>
              <a:rPr lang="ko-KR" altLang="en-US" sz="2000" b="1" u="sng" dirty="0" err="1" smtClean="0"/>
              <a:t>시계열</a:t>
            </a:r>
            <a:r>
              <a:rPr lang="ko-KR" altLang="en-US" sz="2000" b="1" u="sng" dirty="0" smtClean="0"/>
              <a:t> 분석</a:t>
            </a:r>
            <a:endParaRPr lang="en-US" altLang="ko-KR" sz="2000" b="1" u="sng" dirty="0" smtClean="0"/>
          </a:p>
          <a:p>
            <a:endParaRPr lang="en-US" altLang="ko-KR" sz="2000" b="1" u="sng" dirty="0"/>
          </a:p>
          <a:p>
            <a:r>
              <a:rPr lang="en-US" altLang="ko-KR" sz="2000" b="1" u="sng" dirty="0" smtClean="0"/>
              <a:t>05 </a:t>
            </a:r>
            <a:r>
              <a:rPr lang="ko-KR" altLang="en-US" sz="2000" b="1" u="sng" dirty="0" smtClean="0"/>
              <a:t>가사 분석의 필요성</a:t>
            </a:r>
            <a:endParaRPr lang="en-US" altLang="ko-KR" sz="2000" b="1" u="sng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167471" y="1732647"/>
            <a:ext cx="4117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u="sng" dirty="0" smtClean="0"/>
              <a:t>CONTENTS</a:t>
            </a:r>
            <a:endParaRPr lang="ko-KR" alt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312679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03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추천 시스템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30900" y="819666"/>
            <a:ext cx="38734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Collaborative Filtering</a:t>
            </a:r>
            <a:endParaRPr lang="ko-KR" altLang="en-US" sz="2500" b="1" dirty="0"/>
          </a:p>
        </p:txBody>
      </p:sp>
      <p:grpSp>
        <p:nvGrpSpPr>
          <p:cNvPr id="14" name="그룹 13"/>
          <p:cNvGrpSpPr/>
          <p:nvPr/>
        </p:nvGrpSpPr>
        <p:grpSpPr>
          <a:xfrm>
            <a:off x="2647950" y="2266216"/>
            <a:ext cx="6896100" cy="2743418"/>
            <a:chOff x="2647950" y="2780566"/>
            <a:chExt cx="6896100" cy="2743418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2647950" y="2780566"/>
              <a:ext cx="6896100" cy="27434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57550" y="3798332"/>
              <a:ext cx="567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사용자</a:t>
              </a:r>
              <a:r>
                <a:rPr lang="ko-KR" altLang="en-US" sz="2000" b="1" dirty="0" smtClean="0"/>
                <a:t>가 점수를 매겨 비슷한 유형을 가진 다른 사용자한테 추천해주면 어떨까</a:t>
              </a:r>
              <a:r>
                <a:rPr lang="en-US" altLang="ko-KR" sz="2000" b="1" dirty="0" smtClean="0"/>
                <a:t>?</a:t>
              </a:r>
              <a:endParaRPr lang="ko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8141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03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추천 시스템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930900" y="767546"/>
            <a:ext cx="3596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Collaborative Filtering</a:t>
            </a:r>
            <a:endParaRPr lang="ko-KR" altLang="en-US" sz="25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2209800"/>
            <a:ext cx="3432991" cy="287731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19557" y="5438649"/>
            <a:ext cx="30226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87844" y="5632929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임의의 </a:t>
            </a:r>
            <a:r>
              <a:rPr lang="en-US" altLang="ko-KR" b="1" dirty="0" smtClean="0"/>
              <a:t>USER-DB </a:t>
            </a:r>
            <a:r>
              <a:rPr lang="ko-KR" altLang="en-US" b="1" dirty="0" smtClean="0"/>
              <a:t>생성</a:t>
            </a:r>
            <a:endParaRPr lang="ko-KR" altLang="en-US" b="1" dirty="0"/>
          </a:p>
        </p:txBody>
      </p:sp>
      <p:sp>
        <p:nvSpPr>
          <p:cNvPr id="9" name="오른쪽 화살표 8"/>
          <p:cNvSpPr/>
          <p:nvPr/>
        </p:nvSpPr>
        <p:spPr>
          <a:xfrm>
            <a:off x="4718865" y="3405280"/>
            <a:ext cx="1155700" cy="4438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951" y="2445117"/>
            <a:ext cx="5300663" cy="23642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521982" y="5438649"/>
            <a:ext cx="30226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195954" y="5627058"/>
            <a:ext cx="367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유저의 평점을 기준으로 매트릭스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263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03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추천 시스템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930900" y="767546"/>
            <a:ext cx="3596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Collaborative Filtering</a:t>
            </a:r>
            <a:endParaRPr lang="ko-KR" altLang="en-US" sz="2500" b="1" dirty="0"/>
          </a:p>
        </p:txBody>
      </p:sp>
      <p:sp>
        <p:nvSpPr>
          <p:cNvPr id="7" name="직사각형 6"/>
          <p:cNvSpPr/>
          <p:nvPr/>
        </p:nvSpPr>
        <p:spPr>
          <a:xfrm>
            <a:off x="852487" y="5415788"/>
            <a:ext cx="30226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72085" y="5627058"/>
            <a:ext cx="2183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코사인 유사도 측정</a:t>
            </a:r>
            <a:endParaRPr lang="ko-KR" altLang="en-US" b="1" dirty="0"/>
          </a:p>
        </p:txBody>
      </p:sp>
      <p:sp>
        <p:nvSpPr>
          <p:cNvPr id="9" name="오른쪽 화살표 8"/>
          <p:cNvSpPr/>
          <p:nvPr/>
        </p:nvSpPr>
        <p:spPr>
          <a:xfrm>
            <a:off x="5206114" y="3482260"/>
            <a:ext cx="1155700" cy="4438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661274" y="5415789"/>
            <a:ext cx="30226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979351" y="5627058"/>
            <a:ext cx="438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a</a:t>
            </a:r>
            <a:r>
              <a:rPr lang="en-US" altLang="ko-KR" b="1" dirty="0" err="1" smtClean="0"/>
              <a:t>rgsort</a:t>
            </a:r>
            <a:r>
              <a:rPr lang="ko-KR" altLang="en-US" b="1" dirty="0" smtClean="0"/>
              <a:t>를 사용하여 값에 따라 순서 결정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2818120"/>
            <a:ext cx="4016375" cy="177215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954" y="2756300"/>
            <a:ext cx="3953241" cy="18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1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03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추천 시스템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930900" y="767546"/>
            <a:ext cx="3596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Collaborative Filtering</a:t>
            </a:r>
            <a:endParaRPr lang="ko-KR" altLang="en-US" sz="2500" b="1" dirty="0"/>
          </a:p>
        </p:txBody>
      </p:sp>
      <p:sp>
        <p:nvSpPr>
          <p:cNvPr id="12" name="직사각형 11"/>
          <p:cNvSpPr/>
          <p:nvPr/>
        </p:nvSpPr>
        <p:spPr>
          <a:xfrm>
            <a:off x="4584700" y="5377689"/>
            <a:ext cx="30226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771531" y="5586706"/>
            <a:ext cx="64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추천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42" y="2818077"/>
            <a:ext cx="8885714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8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28702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242" y="1027906"/>
            <a:ext cx="5551715" cy="5261429"/>
          </a:xfrm>
        </p:spPr>
      </p:pic>
      <p:sp>
        <p:nvSpPr>
          <p:cNvPr id="6" name="TextBox 5"/>
          <p:cNvSpPr txBox="1"/>
          <p:nvPr/>
        </p:nvSpPr>
        <p:spPr>
          <a:xfrm>
            <a:off x="368300" y="612407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04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err="1" smtClean="0"/>
              <a:t>시계열</a:t>
            </a:r>
            <a:r>
              <a:rPr lang="ko-KR" altLang="en-US" sz="4800" b="1" u="sng" dirty="0" smtClean="0"/>
              <a:t> 분석</a:t>
            </a:r>
            <a:endParaRPr lang="ko-KR" altLang="en-US" sz="4800" b="1" u="sng" dirty="0"/>
          </a:p>
        </p:txBody>
      </p:sp>
    </p:spTree>
    <p:extLst>
      <p:ext uri="{BB962C8B-B14F-4D97-AF65-F5344CB8AC3E}">
        <p14:creationId xmlns:p14="http://schemas.microsoft.com/office/powerpoint/2010/main" val="290554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04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err="1" smtClean="0"/>
              <a:t>시계열</a:t>
            </a:r>
            <a:r>
              <a:rPr lang="ko-KR" altLang="en-US" sz="4800" b="1" u="sng" dirty="0" smtClean="0"/>
              <a:t> 분석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47950" y="2266216"/>
            <a:ext cx="6896100" cy="2743418"/>
            <a:chOff x="2647950" y="2780566"/>
            <a:chExt cx="6896100" cy="274341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647950" y="2780566"/>
              <a:ext cx="6896100" cy="27434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60750" y="3943350"/>
              <a:ext cx="567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데이터 </a:t>
              </a:r>
              <a:r>
                <a:rPr lang="en-US" altLang="ko-KR" sz="2000" b="1" dirty="0" smtClean="0"/>
                <a:t>EDA </a:t>
              </a:r>
              <a:r>
                <a:rPr lang="ko-KR" altLang="en-US" sz="2000" b="1" dirty="0" smtClean="0"/>
                <a:t>과정에서 예측을 해봤는데 실제로 분석을 해보면 어떤 결과가 나올까</a:t>
              </a:r>
              <a:r>
                <a:rPr lang="en-US" altLang="ko-KR" sz="2000" b="1" dirty="0" smtClean="0"/>
                <a:t>?</a:t>
              </a:r>
              <a:endParaRPr lang="ko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341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04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err="1" smtClean="0"/>
              <a:t>시계열</a:t>
            </a:r>
            <a:r>
              <a:rPr lang="ko-KR" altLang="en-US" sz="4800" b="1" u="sng" dirty="0" smtClean="0"/>
              <a:t> 분석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28" y="1957492"/>
            <a:ext cx="2836025" cy="290862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60403" y="5130394"/>
            <a:ext cx="244427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6313" y="5463058"/>
            <a:ext cx="351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TF-IDF</a:t>
            </a:r>
            <a:r>
              <a:rPr lang="ko-KR" altLang="en-US" b="1" dirty="0" smtClean="0"/>
              <a:t>를 이용하여 가중치 분석 </a:t>
            </a:r>
            <a:endParaRPr lang="ko-KR" altLang="en-US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4344760" y="3160484"/>
            <a:ext cx="1140280" cy="53702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075" y="1957492"/>
            <a:ext cx="5999274" cy="283462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660574" y="5116561"/>
            <a:ext cx="244427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191783" y="5463058"/>
            <a:ext cx="338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월 별 가중치 계산 후 매트릭스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010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04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err="1" smtClean="0"/>
              <a:t>시계열</a:t>
            </a:r>
            <a:r>
              <a:rPr lang="ko-KR" altLang="en-US" sz="4800" b="1" u="sng" dirty="0" smtClean="0"/>
              <a:t> 분석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77800" y="6332842"/>
            <a:ext cx="585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Fbprophet</a:t>
            </a:r>
            <a:r>
              <a:rPr lang="ko-KR" altLang="en-US" b="1" dirty="0" smtClean="0"/>
              <a:t>을 사용하여 </a:t>
            </a:r>
            <a:r>
              <a:rPr lang="en-US" altLang="ko-KR" b="1" dirty="0" smtClean="0"/>
              <a:t>870</a:t>
            </a:r>
            <a:r>
              <a:rPr lang="ko-KR" altLang="en-US" b="1" dirty="0" smtClean="0"/>
              <a:t>개 단어의 </a:t>
            </a:r>
            <a:r>
              <a:rPr lang="en-US" altLang="ko-KR" b="1" dirty="0" smtClean="0"/>
              <a:t>7</a:t>
            </a:r>
            <a:r>
              <a:rPr lang="ko-KR" altLang="en-US" b="1" dirty="0" smtClean="0"/>
              <a:t>월 가중치 예상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1532167" y="6028132"/>
            <a:ext cx="31496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91" y="1745740"/>
            <a:ext cx="4348317" cy="35489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601" y="1244600"/>
            <a:ext cx="3487848" cy="4116507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5939414" y="3251692"/>
            <a:ext cx="1140280" cy="53702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959725" y="5972602"/>
            <a:ext cx="31496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517718" y="6332842"/>
            <a:ext cx="403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내림차순으로 정렬 후 예상 단어 선정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6693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99" y="1718217"/>
            <a:ext cx="5140944" cy="3421565"/>
          </a:xfrm>
        </p:spPr>
      </p:pic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04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err="1" smtClean="0"/>
              <a:t>시계열</a:t>
            </a:r>
            <a:r>
              <a:rPr lang="ko-KR" altLang="en-US" sz="4800" b="1" u="sng" dirty="0" smtClean="0"/>
              <a:t> 분석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130870" y="5860345"/>
            <a:ext cx="251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</a:t>
            </a:r>
            <a:r>
              <a:rPr lang="ko-KR" altLang="en-US" b="1" dirty="0" smtClean="0"/>
              <a:t>월 </a:t>
            </a:r>
            <a:r>
              <a:rPr lang="en-US" altLang="ko-KR" b="1" dirty="0" smtClean="0"/>
              <a:t>– 6</a:t>
            </a:r>
            <a:r>
              <a:rPr lang="ko-KR" altLang="en-US" b="1" dirty="0" smtClean="0"/>
              <a:t>월 단어 빈도수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1812471" y="5477204"/>
            <a:ext cx="31496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내용 개체 틀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99" y="1718217"/>
            <a:ext cx="5140944" cy="339666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41248" y="5860345"/>
            <a:ext cx="306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</a:t>
            </a:r>
            <a:r>
              <a:rPr lang="ko-KR" altLang="en-US" b="1" dirty="0" smtClean="0"/>
              <a:t>월 </a:t>
            </a:r>
            <a:r>
              <a:rPr lang="en-US" altLang="ko-KR" b="1" dirty="0" smtClean="0"/>
              <a:t>– 7</a:t>
            </a:r>
            <a:r>
              <a:rPr lang="ko-KR" altLang="en-US" b="1" dirty="0" smtClean="0"/>
              <a:t>월 예상 단어 빈도수</a:t>
            </a:r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7500070" y="5468008"/>
            <a:ext cx="31496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25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04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err="1" smtClean="0"/>
              <a:t>시계열</a:t>
            </a:r>
            <a:r>
              <a:rPr lang="ko-KR" altLang="en-US" sz="4800" b="1" u="sng" dirty="0" smtClean="0"/>
              <a:t> 분석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26" y="2094021"/>
            <a:ext cx="3487848" cy="411650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031337" y="3269624"/>
            <a:ext cx="4927600" cy="1765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42419" y="3736775"/>
            <a:ext cx="4310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7</a:t>
            </a:r>
            <a:r>
              <a:rPr lang="ko-KR" altLang="en-US" sz="2400" b="1" dirty="0" smtClean="0"/>
              <a:t>월 가사 중 많이 들어갈 명사</a:t>
            </a:r>
            <a:endParaRPr lang="en-US" altLang="ko-KR" sz="2400" b="1" dirty="0" smtClean="0"/>
          </a:p>
          <a:p>
            <a:pPr algn="ctr"/>
            <a:r>
              <a:rPr lang="ko-KR" altLang="en-US" sz="2400" b="1" dirty="0" smtClean="0">
                <a:solidFill>
                  <a:srgbClr val="FF7C80"/>
                </a:solidFill>
              </a:rPr>
              <a:t>마음</a:t>
            </a:r>
            <a:r>
              <a:rPr lang="ko-KR" altLang="en-US" sz="2400" b="1" dirty="0" smtClean="0"/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거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울</a:t>
            </a:r>
            <a:r>
              <a:rPr lang="ko-KR" altLang="en-US" sz="2400" b="1" dirty="0" smtClean="0"/>
              <a:t>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기억</a:t>
            </a:r>
            <a:r>
              <a:rPr lang="ko-KR" altLang="en-US" sz="2400" b="1" dirty="0" smtClean="0"/>
              <a:t>으로 추정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4899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28702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612407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01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웹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err="1" smtClean="0"/>
              <a:t>크롤링</a:t>
            </a:r>
            <a:endParaRPr lang="ko-KR" altLang="en-US" sz="4800" b="1" u="sng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750" b="97500" l="42250" r="96000">
                        <a14:foregroundMark x1="52750" y1="84250" x2="52750" y2="84250"/>
                        <a14:foregroundMark x1="50500" y1="82500" x2="50500" y2="82500"/>
                        <a14:foregroundMark x1="57250" y1="89500" x2="57250" y2="89500"/>
                        <a14:foregroundMark x1="82250" y1="91750" x2="82250" y2="91750"/>
                        <a14:foregroundMark x1="86500" y1="91500" x2="86500" y2="91500"/>
                        <a14:foregroundMark x1="83000" y1="94000" x2="83000" y2="94000"/>
                        <a14:foregroundMark x1="46500" y1="89000" x2="46500" y2="89000"/>
                        <a14:foregroundMark x1="59250" y1="50500" x2="59250" y2="50500"/>
                        <a14:foregroundMark x1="50250" y1="54750" x2="50250" y2="54750"/>
                        <a14:foregroundMark x1="93750" y1="60750" x2="93750" y2="60750"/>
                        <a14:foregroundMark x1="86000" y1="44500" x2="86000" y2="4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81" t="39498"/>
          <a:stretch/>
        </p:blipFill>
        <p:spPr>
          <a:xfrm>
            <a:off x="5765800" y="1193021"/>
            <a:ext cx="4318000" cy="4471957"/>
          </a:xfrm>
        </p:spPr>
      </p:pic>
    </p:spTree>
    <p:extLst>
      <p:ext uri="{BB962C8B-B14F-4D97-AF65-F5344CB8AC3E}">
        <p14:creationId xmlns:p14="http://schemas.microsoft.com/office/powerpoint/2010/main" val="79920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28702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88" y="1335682"/>
            <a:ext cx="6224024" cy="43427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8300" y="612407"/>
            <a:ext cx="7175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smtClean="0"/>
              <a:t>05</a:t>
            </a:r>
            <a:r>
              <a:rPr lang="en-US" altLang="ko-KR" sz="4800" b="1" u="sng" smtClean="0"/>
              <a:t> </a:t>
            </a:r>
            <a:r>
              <a:rPr lang="ko-KR" altLang="en-US" sz="4800" b="1" u="sng" dirty="0" smtClean="0"/>
              <a:t>가사 분석의 필요성</a:t>
            </a:r>
            <a:endParaRPr lang="ko-KR" altLang="en-US" sz="4800" b="1" u="sng" dirty="0"/>
          </a:p>
        </p:txBody>
      </p:sp>
    </p:spTree>
    <p:extLst>
      <p:ext uri="{BB962C8B-B14F-4D97-AF65-F5344CB8AC3E}">
        <p14:creationId xmlns:p14="http://schemas.microsoft.com/office/powerpoint/2010/main" val="130930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599" y="0"/>
            <a:ext cx="71192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05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가사 분석의 필요성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9" y="1513346"/>
            <a:ext cx="2709574" cy="300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6" y="1880180"/>
            <a:ext cx="4055921" cy="20431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7" y="4426565"/>
            <a:ext cx="3457575" cy="10287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6" y="4093297"/>
            <a:ext cx="3476236" cy="26363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6209608" y="6079010"/>
            <a:ext cx="5449831" cy="663870"/>
            <a:chOff x="4741573" y="5932519"/>
            <a:chExt cx="5449831" cy="663870"/>
          </a:xfrm>
        </p:grpSpPr>
        <p:sp>
          <p:nvSpPr>
            <p:cNvPr id="7" name="직사각형 6"/>
            <p:cNvSpPr/>
            <p:nvPr/>
          </p:nvSpPr>
          <p:spPr>
            <a:xfrm>
              <a:off x="4741573" y="6133649"/>
              <a:ext cx="53244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dirty="0" smtClean="0"/>
                <a:t>출처 </a:t>
              </a:r>
              <a:r>
                <a:rPr lang="en-US" altLang="ko-KR" sz="1100" dirty="0" smtClean="0"/>
                <a:t>: </a:t>
              </a:r>
              <a:r>
                <a:rPr lang="en-US" altLang="ko-KR" sz="1100" dirty="0" smtClean="0">
                  <a:hlinkClick r:id="rId6"/>
                </a:rPr>
                <a:t>https</a:t>
              </a:r>
              <a:r>
                <a:rPr lang="en-US" altLang="ko-KR" sz="1100" dirty="0">
                  <a:hlinkClick r:id="rId6"/>
                </a:rPr>
                <a:t>://</a:t>
              </a:r>
              <a:r>
                <a:rPr lang="en-US" altLang="ko-KR" sz="1100" dirty="0" smtClean="0">
                  <a:hlinkClick r:id="rId6"/>
                </a:rPr>
                <a:t>www.hani.co.kr/arti/culture/music/708479.html</a:t>
              </a:r>
              <a:endParaRPr lang="en-US" altLang="ko-KR" sz="1100" dirty="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53891" y="6334779"/>
              <a:ext cx="50375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http://osen.mt.co.kr/article/G1109306467</a:t>
              </a:r>
              <a:endParaRPr lang="ko-KR" altLang="en-US" sz="11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741574" y="5932519"/>
              <a:ext cx="468699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dirty="0" smtClean="0"/>
                <a:t>출처 </a:t>
              </a:r>
              <a:r>
                <a:rPr lang="en-US" altLang="ko-KR" sz="1100" dirty="0" smtClean="0"/>
                <a:t>: </a:t>
              </a:r>
              <a:r>
                <a:rPr lang="en-US" altLang="ko-KR" sz="1100" dirty="0"/>
                <a:t>https://www.hankookilbo.com/News/Read/201506051326222439</a:t>
              </a:r>
              <a:endParaRPr lang="en-US" altLang="ko-KR" sz="1100" dirty="0" smtClean="0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08" y="1475711"/>
            <a:ext cx="3547592" cy="3027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08" y="1880180"/>
            <a:ext cx="4311269" cy="1574377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545667" y="3987315"/>
            <a:ext cx="5799667" cy="14816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962304" y="4266483"/>
            <a:ext cx="4966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가사를 분석함으로써 한 시대의 문화와 가치관을 알 수 있고 어떤 노래의 경우는 가수의 심경을 대변하기에 가수가 느낀 감정을 알 수 있다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4347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45882" y="2705725"/>
            <a:ext cx="37002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Q &amp; A</a:t>
            </a:r>
            <a:endParaRPr lang="ko-KR" altLang="en-US" sz="8800" b="1" u="sng" dirty="0"/>
          </a:p>
        </p:txBody>
      </p:sp>
    </p:spTree>
    <p:extLst>
      <p:ext uri="{BB962C8B-B14F-4D97-AF65-F5344CB8AC3E}">
        <p14:creationId xmlns:p14="http://schemas.microsoft.com/office/powerpoint/2010/main" val="136439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00" b="90000" l="9524" r="100000">
                        <a14:foregroundMark x1="31429" y1="35625" x2="31429" y2="35625"/>
                        <a14:foregroundMark x1="37778" y1="34375" x2="37778" y2="34375"/>
                        <a14:foregroundMark x1="36190" y1="46875" x2="36190" y2="46875"/>
                        <a14:foregroundMark x1="43810" y1="36875" x2="43810" y2="36875"/>
                        <a14:foregroundMark x1="49841" y1="34375" x2="49841" y2="34375"/>
                        <a14:foregroundMark x1="56508" y1="35000" x2="56508" y2="35000"/>
                        <a14:foregroundMark x1="61270" y1="39375" x2="61270" y2="39375"/>
                        <a14:foregroundMark x1="58730" y1="50625" x2="58730" y2="50625"/>
                        <a14:foregroundMark x1="65079" y1="40000" x2="65079" y2="40000"/>
                        <a14:foregroundMark x1="73968" y1="39375" x2="73968" y2="39375"/>
                        <a14:foregroundMark x1="87937" y1="41250" x2="87937" y2="41250"/>
                        <a14:foregroundMark x1="85714" y1="48125" x2="85714" y2="48125"/>
                        <a14:foregroundMark x1="55556" y1="43125" x2="55556" y2="43125"/>
                        <a14:foregroundMark x1="58413" y1="43125" x2="58413" y2="43125"/>
                        <a14:foregroundMark x1="61270" y1="50000" x2="61270" y2="50000"/>
                        <a14:foregroundMark x1="61270" y1="54375" x2="61270" y2="54375"/>
                        <a14:foregroundMark x1="69524" y1="40625" x2="69524" y2="40625"/>
                        <a14:foregroundMark x1="80000" y1="38750" x2="80000" y2="38750"/>
                        <a14:backgroundMark x1="30159" y1="50000" x2="9841" y2="71250"/>
                        <a14:backgroundMark x1="17778" y1="48125" x2="8889" y2="73750"/>
                        <a14:backgroundMark x1="24127" y1="61875" x2="24127" y2="76875"/>
                        <a14:backgroundMark x1="34603" y1="49375" x2="34603" y2="49375"/>
                        <a14:backgroundMark x1="57143" y1="45000" x2="57143" y2="45000"/>
                        <a14:backgroundMark x1="60000" y1="52500" x2="60000" y2="52500"/>
                      </a14:backgroundRemoval>
                    </a14:imgEffect>
                    <a14:imgEffect>
                      <a14:artisticPaintStrokes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99" y="1854199"/>
            <a:ext cx="7808120" cy="39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9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01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웹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err="1" smtClean="0"/>
              <a:t>크롤링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2055813"/>
            <a:ext cx="1943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u="sng" dirty="0" smtClean="0"/>
              <a:t>웹 </a:t>
            </a:r>
            <a:r>
              <a:rPr lang="ko-KR" altLang="en-US" sz="2000" b="1" u="sng" dirty="0" err="1" smtClean="0"/>
              <a:t>크롤링이란</a:t>
            </a:r>
            <a:r>
              <a:rPr lang="en-US" altLang="ko-KR" sz="2000" b="1" u="sng" dirty="0" smtClean="0"/>
              <a:t>?</a:t>
            </a:r>
            <a:endParaRPr lang="ko-KR" altLang="en-US" sz="2000" b="1" u="sng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838200" y="3166993"/>
            <a:ext cx="10515600" cy="12319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092325" y="3906252"/>
            <a:ext cx="800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컴퓨터 소프트웨어 기술로 웹 </a:t>
            </a:r>
            <a:r>
              <a:rPr lang="ko-KR" altLang="en-US" b="1" dirty="0" smtClean="0"/>
              <a:t>사이트에서 </a:t>
            </a:r>
            <a:r>
              <a:rPr lang="ko-KR" altLang="en-US" b="1" dirty="0"/>
              <a:t>원하는 정보를 추출하는 것을 의미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14450" y="3413611"/>
            <a:ext cx="9671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  <a:latin typeface="se-nanumgothic"/>
              </a:rPr>
              <a:t>"</a:t>
            </a:r>
            <a:r>
              <a:rPr lang="en-US" altLang="ko-KR" dirty="0">
                <a:solidFill>
                  <a:srgbClr val="00B050"/>
                </a:solidFill>
              </a:rPr>
              <a:t> Web scraping is the process of using bots to extract content and data from a website. </a:t>
            </a:r>
            <a:r>
              <a:rPr lang="en-US" altLang="ko-KR" dirty="0" smtClean="0">
                <a:solidFill>
                  <a:srgbClr val="00B050"/>
                </a:solidFill>
                <a:latin typeface="se-nanumgothic"/>
              </a:rPr>
              <a:t>"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49975" y="6234449"/>
            <a:ext cx="53244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출처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https</a:t>
            </a:r>
            <a:r>
              <a:rPr lang="ko-KR" altLang="en-US" sz="1100" dirty="0"/>
              <a:t>://www.imperva.com/learn/application-security/web-scraping-attack/</a:t>
            </a:r>
          </a:p>
        </p:txBody>
      </p:sp>
    </p:spTree>
    <p:extLst>
      <p:ext uri="{BB962C8B-B14F-4D97-AF65-F5344CB8AC3E}">
        <p14:creationId xmlns:p14="http://schemas.microsoft.com/office/powerpoint/2010/main" val="416052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01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웹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err="1" smtClean="0"/>
              <a:t>크롤링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11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2700" y="1811675"/>
            <a:ext cx="7327900" cy="412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0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00" y="1510050"/>
            <a:ext cx="7949600" cy="4471650"/>
          </a:xfrm>
        </p:spPr>
      </p:pic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01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웹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err="1" smtClean="0"/>
              <a:t>크롤링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10000" y="6289585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웹 </a:t>
            </a:r>
            <a:r>
              <a:rPr lang="ko-KR" altLang="en-US" sz="2000" b="1" dirty="0" err="1" smtClean="0"/>
              <a:t>크롤링을</a:t>
            </a:r>
            <a:r>
              <a:rPr lang="ko-KR" altLang="en-US" sz="2000" b="1" dirty="0" smtClean="0"/>
              <a:t> 하기 위한 관련 코드 작성</a:t>
            </a:r>
            <a:endParaRPr lang="ko-KR" altLang="en-US" sz="2000" b="1" dirty="0"/>
          </a:p>
        </p:txBody>
      </p:sp>
      <p:sp>
        <p:nvSpPr>
          <p:cNvPr id="10" name="직사각형 9"/>
          <p:cNvSpPr/>
          <p:nvPr/>
        </p:nvSpPr>
        <p:spPr>
          <a:xfrm>
            <a:off x="4457700" y="6133980"/>
            <a:ext cx="32766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7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00" y="1510050"/>
            <a:ext cx="7949600" cy="4471649"/>
          </a:xfrm>
        </p:spPr>
      </p:pic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01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웹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err="1" smtClean="0"/>
              <a:t>크롤링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165600" y="6289585"/>
            <a:ext cx="386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자동화 제어를 통한 데이터 수집</a:t>
            </a:r>
            <a:endParaRPr lang="ko-KR" altLang="en-US" sz="2000" b="1" dirty="0"/>
          </a:p>
        </p:txBody>
      </p:sp>
      <p:sp>
        <p:nvSpPr>
          <p:cNvPr id="10" name="직사각형 9"/>
          <p:cNvSpPr/>
          <p:nvPr/>
        </p:nvSpPr>
        <p:spPr>
          <a:xfrm>
            <a:off x="4457700" y="6123820"/>
            <a:ext cx="32766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17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97" y="1690688"/>
            <a:ext cx="9867206" cy="4188994"/>
          </a:xfrm>
        </p:spPr>
      </p:pic>
      <p:sp>
        <p:nvSpPr>
          <p:cNvPr id="5" name="TextBox 4"/>
          <p:cNvSpPr txBox="1"/>
          <p:nvPr/>
        </p:nvSpPr>
        <p:spPr>
          <a:xfrm>
            <a:off x="355600" y="0"/>
            <a:ext cx="5397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u="sng" dirty="0" smtClean="0"/>
              <a:t>01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smtClean="0"/>
              <a:t>웹</a:t>
            </a:r>
            <a:r>
              <a:rPr lang="en-US" altLang="ko-KR" sz="4800" b="1" u="sng" dirty="0" smtClean="0"/>
              <a:t> </a:t>
            </a:r>
            <a:r>
              <a:rPr lang="ko-KR" altLang="en-US" sz="4800" b="1" u="sng" dirty="0" err="1" smtClean="0"/>
              <a:t>크롤링</a:t>
            </a:r>
            <a:endParaRPr lang="ko-KR" altLang="en-US" sz="48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7800" cy="1244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57750" y="6291837"/>
            <a:ext cx="247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관련 </a:t>
            </a:r>
            <a:r>
              <a:rPr lang="en-US" altLang="ko-KR" sz="2000" b="1" dirty="0" smtClean="0"/>
              <a:t>CSV </a:t>
            </a:r>
            <a:r>
              <a:rPr lang="ko-KR" altLang="en-US" sz="2000" b="1" dirty="0" smtClean="0"/>
              <a:t>파일 생성</a:t>
            </a:r>
            <a:endParaRPr lang="ko-KR" altLang="en-US" sz="2000" b="1" dirty="0"/>
          </a:p>
        </p:txBody>
      </p:sp>
      <p:sp>
        <p:nvSpPr>
          <p:cNvPr id="10" name="직사각형 9"/>
          <p:cNvSpPr/>
          <p:nvPr/>
        </p:nvSpPr>
        <p:spPr>
          <a:xfrm>
            <a:off x="4457700" y="6123820"/>
            <a:ext cx="32766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06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6216</TotalTime>
  <Words>492</Words>
  <Application>Microsoft Office PowerPoint</Application>
  <PresentationFormat>와이드스크린</PresentationFormat>
  <Paragraphs>125</Paragraphs>
  <Slides>43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HY나무B</vt:lpstr>
      <vt:lpstr>se-nanumgothic</vt:lpstr>
      <vt:lpstr>맑은 고딕</vt:lpstr>
      <vt:lpstr>Arial</vt:lpstr>
      <vt:lpstr>Office 테마</vt:lpstr>
      <vt:lpstr>멜론 차트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미스터빈미스터빈</dc:creator>
  <cp:lastModifiedBy>미스터빈미스터빈</cp:lastModifiedBy>
  <cp:revision>110</cp:revision>
  <dcterms:created xsi:type="dcterms:W3CDTF">2021-07-24T06:14:10Z</dcterms:created>
  <dcterms:modified xsi:type="dcterms:W3CDTF">2021-08-01T17:49:31Z</dcterms:modified>
</cp:coreProperties>
</file>